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Microsoft_Equation1.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Microsoft_Equation2.bin" ContentType="application/vnd.openxmlformats-officedocument.oleObject"/>
  <Override PartName="/ppt/notesSlides/notesSlide17.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Microsoft_Equation3.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Microsoft_Equation4.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371" r:id="rId2"/>
    <p:sldId id="391" r:id="rId3"/>
    <p:sldId id="389" r:id="rId4"/>
    <p:sldId id="390" r:id="rId5"/>
    <p:sldId id="373" r:id="rId6"/>
    <p:sldId id="374" r:id="rId7"/>
    <p:sldId id="418" r:id="rId8"/>
    <p:sldId id="375" r:id="rId9"/>
    <p:sldId id="392" r:id="rId10"/>
    <p:sldId id="393" r:id="rId11"/>
    <p:sldId id="545" r:id="rId12"/>
    <p:sldId id="394" r:id="rId13"/>
    <p:sldId id="395" r:id="rId14"/>
    <p:sldId id="396" r:id="rId15"/>
    <p:sldId id="397" r:id="rId16"/>
    <p:sldId id="398" r:id="rId17"/>
    <p:sldId id="399" r:id="rId18"/>
    <p:sldId id="400" r:id="rId19"/>
    <p:sldId id="546" r:id="rId20"/>
    <p:sldId id="420" r:id="rId21"/>
    <p:sldId id="402" r:id="rId22"/>
    <p:sldId id="419" r:id="rId23"/>
    <p:sldId id="403" r:id="rId24"/>
    <p:sldId id="404" r:id="rId25"/>
    <p:sldId id="405" r:id="rId26"/>
    <p:sldId id="407" r:id="rId27"/>
    <p:sldId id="408" r:id="rId28"/>
    <p:sldId id="409" r:id="rId29"/>
    <p:sldId id="410" r:id="rId30"/>
    <p:sldId id="421" r:id="rId31"/>
    <p:sldId id="411" r:id="rId32"/>
    <p:sldId id="412" r:id="rId33"/>
    <p:sldId id="547" r:id="rId34"/>
    <p:sldId id="548" r:id="rId35"/>
    <p:sldId id="549" r:id="rId36"/>
    <p:sldId id="415" r:id="rId37"/>
    <p:sldId id="416" r:id="rId38"/>
    <p:sldId id="417" r:id="rId39"/>
    <p:sldId id="560" r:id="rId40"/>
    <p:sldId id="561" r:id="rId41"/>
    <p:sldId id="422" r:id="rId42"/>
    <p:sldId id="376" r:id="rId43"/>
    <p:sldId id="377" r:id="rId44"/>
    <p:sldId id="378" r:id="rId45"/>
    <p:sldId id="544" r:id="rId46"/>
    <p:sldId id="379" r:id="rId47"/>
    <p:sldId id="480" r:id="rId48"/>
    <p:sldId id="516" r:id="rId49"/>
    <p:sldId id="481" r:id="rId50"/>
    <p:sldId id="535" r:id="rId51"/>
    <p:sldId id="562" r:id="rId52"/>
    <p:sldId id="540" r:id="rId53"/>
    <p:sldId id="541" r:id="rId54"/>
    <p:sldId id="483" r:id="rId55"/>
    <p:sldId id="484" r:id="rId56"/>
    <p:sldId id="543" r:id="rId57"/>
    <p:sldId id="485" r:id="rId58"/>
    <p:sldId id="486" r:id="rId59"/>
    <p:sldId id="489" r:id="rId60"/>
    <p:sldId id="490" r:id="rId61"/>
    <p:sldId id="491" r:id="rId62"/>
    <p:sldId id="492" r:id="rId63"/>
    <p:sldId id="493" r:id="rId64"/>
    <p:sldId id="494" r:id="rId65"/>
    <p:sldId id="495" r:id="rId66"/>
    <p:sldId id="496" r:id="rId67"/>
    <p:sldId id="536" r:id="rId68"/>
    <p:sldId id="537" r:id="rId69"/>
    <p:sldId id="538" r:id="rId70"/>
    <p:sldId id="550" r:id="rId71"/>
    <p:sldId id="551" r:id="rId72"/>
    <p:sldId id="552" r:id="rId73"/>
    <p:sldId id="553" r:id="rId74"/>
    <p:sldId id="554" r:id="rId75"/>
    <p:sldId id="555" r:id="rId76"/>
    <p:sldId id="556" r:id="rId77"/>
    <p:sldId id="557" r:id="rId78"/>
    <p:sldId id="558" r:id="rId79"/>
    <p:sldId id="559" r:id="rId80"/>
  </p:sldIdLst>
  <p:sldSz cx="9144000" cy="6858000" type="screen4x3"/>
  <p:notesSz cx="6858000" cy="9144000"/>
  <p:defaultTextStyle>
    <a:defPPr>
      <a:defRPr lang="zh-CN"/>
    </a:defPPr>
    <a:lvl1pPr algn="l" rtl="0" fontAlgn="base">
      <a:spcBef>
        <a:spcPct val="0"/>
      </a:spcBef>
      <a:spcAft>
        <a:spcPct val="0"/>
      </a:spcAft>
      <a:buFont typeface="Arial" charset="0"/>
      <a:defRPr kern="1200">
        <a:solidFill>
          <a:schemeClr val="tx1"/>
        </a:solidFill>
        <a:latin typeface="Book Antiqua" charset="0"/>
        <a:ea typeface="宋体" charset="0"/>
        <a:cs typeface="宋体" charset="0"/>
      </a:defRPr>
    </a:lvl1pPr>
    <a:lvl2pPr marL="457200" algn="l" rtl="0" fontAlgn="base">
      <a:spcBef>
        <a:spcPct val="0"/>
      </a:spcBef>
      <a:spcAft>
        <a:spcPct val="0"/>
      </a:spcAft>
      <a:buFont typeface="Arial" charset="0"/>
      <a:defRPr kern="1200">
        <a:solidFill>
          <a:schemeClr val="tx1"/>
        </a:solidFill>
        <a:latin typeface="Book Antiqua" charset="0"/>
        <a:ea typeface="宋体" charset="0"/>
        <a:cs typeface="宋体" charset="0"/>
      </a:defRPr>
    </a:lvl2pPr>
    <a:lvl3pPr marL="914400" algn="l" rtl="0" fontAlgn="base">
      <a:spcBef>
        <a:spcPct val="0"/>
      </a:spcBef>
      <a:spcAft>
        <a:spcPct val="0"/>
      </a:spcAft>
      <a:buFont typeface="Arial" charset="0"/>
      <a:defRPr kern="1200">
        <a:solidFill>
          <a:schemeClr val="tx1"/>
        </a:solidFill>
        <a:latin typeface="Book Antiqua" charset="0"/>
        <a:ea typeface="宋体" charset="0"/>
        <a:cs typeface="宋体" charset="0"/>
      </a:defRPr>
    </a:lvl3pPr>
    <a:lvl4pPr marL="1371600" algn="l" rtl="0" fontAlgn="base">
      <a:spcBef>
        <a:spcPct val="0"/>
      </a:spcBef>
      <a:spcAft>
        <a:spcPct val="0"/>
      </a:spcAft>
      <a:buFont typeface="Arial" charset="0"/>
      <a:defRPr kern="1200">
        <a:solidFill>
          <a:schemeClr val="tx1"/>
        </a:solidFill>
        <a:latin typeface="Book Antiqua" charset="0"/>
        <a:ea typeface="宋体" charset="0"/>
        <a:cs typeface="宋体" charset="0"/>
      </a:defRPr>
    </a:lvl4pPr>
    <a:lvl5pPr marL="1828800" algn="l" rtl="0" fontAlgn="base">
      <a:spcBef>
        <a:spcPct val="0"/>
      </a:spcBef>
      <a:spcAft>
        <a:spcPct val="0"/>
      </a:spcAft>
      <a:buFont typeface="Arial" charset="0"/>
      <a:defRPr kern="1200">
        <a:solidFill>
          <a:schemeClr val="tx1"/>
        </a:solidFill>
        <a:latin typeface="Book Antiqua" charset="0"/>
        <a:ea typeface="宋体" charset="0"/>
        <a:cs typeface="宋体" charset="0"/>
      </a:defRPr>
    </a:lvl5pPr>
    <a:lvl6pPr marL="2286000" algn="l" defTabSz="457200" rtl="0" eaLnBrk="1" latinLnBrk="0" hangingPunct="1">
      <a:defRPr kern="1200">
        <a:solidFill>
          <a:schemeClr val="tx1"/>
        </a:solidFill>
        <a:latin typeface="Book Antiqua" charset="0"/>
        <a:ea typeface="宋体" charset="0"/>
        <a:cs typeface="宋体" charset="0"/>
      </a:defRPr>
    </a:lvl6pPr>
    <a:lvl7pPr marL="2743200" algn="l" defTabSz="457200" rtl="0" eaLnBrk="1" latinLnBrk="0" hangingPunct="1">
      <a:defRPr kern="1200">
        <a:solidFill>
          <a:schemeClr val="tx1"/>
        </a:solidFill>
        <a:latin typeface="Book Antiqua" charset="0"/>
        <a:ea typeface="宋体" charset="0"/>
        <a:cs typeface="宋体" charset="0"/>
      </a:defRPr>
    </a:lvl7pPr>
    <a:lvl8pPr marL="3200400" algn="l" defTabSz="457200" rtl="0" eaLnBrk="1" latinLnBrk="0" hangingPunct="1">
      <a:defRPr kern="1200">
        <a:solidFill>
          <a:schemeClr val="tx1"/>
        </a:solidFill>
        <a:latin typeface="Book Antiqua" charset="0"/>
        <a:ea typeface="宋体" charset="0"/>
        <a:cs typeface="宋体" charset="0"/>
      </a:defRPr>
    </a:lvl8pPr>
    <a:lvl9pPr marL="3657600" algn="l" defTabSz="457200" rtl="0" eaLnBrk="1" latinLnBrk="0" hangingPunct="1">
      <a:defRPr kern="1200">
        <a:solidFill>
          <a:schemeClr val="tx1"/>
        </a:solidFill>
        <a:latin typeface="Book Antiqua" charset="0"/>
        <a:ea typeface="宋体" charset="0"/>
        <a:cs typeface="宋体"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4" d="100"/>
          <a:sy n="94" d="100"/>
        </p:scale>
        <p:origin x="-80" y="-80"/>
      </p:cViewPr>
      <p:guideLst>
        <p:guide orient="horz" pos="2176"/>
        <p:guide pos="288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 Id="rId2"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 Id="rId2" Type="http://schemas.openxmlformats.org/officeDocument/2006/relationships/image" Target="../media/image46.emf"/><Relationship Id="rId3"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image" Target="../media/image50.emf"/><Relationship Id="rId2"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0D20EF84-2ECF-934C-8118-53463CE3026D}" type="datetime1">
              <a:rPr lang="zh-CN" altLang="en-US"/>
              <a:pPr>
                <a:defRPr/>
              </a:pPr>
              <a:t>18/6/14</a:t>
            </a:fld>
            <a:endParaRPr lang="zh-CN" altLang="en-US"/>
          </a:p>
        </p:txBody>
      </p:sp>
      <p:sp>
        <p:nvSpPr>
          <p:cNvPr id="14340"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293"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5898245-6B6B-9443-AAB3-BC084FD3978B}" type="slidenum">
              <a:rPr lang="zh-CN" altLang="en-US"/>
              <a:pPr>
                <a:defRPr/>
              </a:pPr>
              <a:t>‹#›</a:t>
            </a:fld>
            <a:endParaRPr lang="zh-CN" altLang="en-US"/>
          </a:p>
        </p:txBody>
      </p:sp>
    </p:spTree>
    <p:extLst>
      <p:ext uri="{BB962C8B-B14F-4D97-AF65-F5344CB8AC3E}">
        <p14:creationId xmlns:p14="http://schemas.microsoft.com/office/powerpoint/2010/main" val="3341612798"/>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宋体" charset="0"/>
      </a:defRPr>
    </a:lvl1pPr>
    <a:lvl2pPr marL="457200" algn="l" rtl="0" eaLnBrk="0" fontAlgn="base" hangingPunct="0">
      <a:spcBef>
        <a:spcPct val="0"/>
      </a:spcBef>
      <a:spcAft>
        <a:spcPct val="0"/>
      </a:spcAft>
      <a:defRPr sz="1200" kern="1200">
        <a:solidFill>
          <a:schemeClr val="tx1"/>
        </a:solidFill>
        <a:latin typeface="+mn-lt"/>
        <a:ea typeface="+mn-ea"/>
        <a:cs typeface="宋体" charset="0"/>
      </a:defRPr>
    </a:lvl2pPr>
    <a:lvl3pPr marL="914400" algn="l" rtl="0" eaLnBrk="0" fontAlgn="base" hangingPunct="0">
      <a:spcBef>
        <a:spcPct val="0"/>
      </a:spcBef>
      <a:spcAft>
        <a:spcPct val="0"/>
      </a:spcAft>
      <a:defRPr sz="1200" kern="1200">
        <a:solidFill>
          <a:schemeClr val="tx1"/>
        </a:solidFill>
        <a:latin typeface="+mn-lt"/>
        <a:ea typeface="+mn-ea"/>
        <a:cs typeface="宋体" charset="0"/>
      </a:defRPr>
    </a:lvl3pPr>
    <a:lvl4pPr marL="1371600" algn="l" rtl="0" eaLnBrk="0" fontAlgn="base" hangingPunct="0">
      <a:spcBef>
        <a:spcPct val="0"/>
      </a:spcBef>
      <a:spcAft>
        <a:spcPct val="0"/>
      </a:spcAft>
      <a:defRPr sz="1200" kern="1200">
        <a:solidFill>
          <a:schemeClr val="tx1"/>
        </a:solidFill>
        <a:latin typeface="+mn-lt"/>
        <a:ea typeface="+mn-ea"/>
        <a:cs typeface="宋体" charset="0"/>
      </a:defRPr>
    </a:lvl4pPr>
    <a:lvl5pPr marL="1828800" algn="l" rtl="0" eaLnBrk="0" fontAlgn="base" hangingPunct="0">
      <a:spcBef>
        <a:spcPct val="0"/>
      </a:spcBef>
      <a:spcAft>
        <a:spcPct val="0"/>
      </a:spcAft>
      <a:defRPr sz="1200" kern="1200">
        <a:solidFill>
          <a:schemeClr val="tx1"/>
        </a:solidFill>
        <a:latin typeface="+mn-lt"/>
        <a:ea typeface="+mn-ea"/>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p:spPr>
        <p:txBody>
          <a:bodyPr/>
          <a:lstStyle/>
          <a:p>
            <a:pPr eaLnBrk="1" hangingPunct="1"/>
            <a:r>
              <a:rPr lang="zh-TW" altLang="en-US">
                <a:latin typeface="Calibri" charset="0"/>
                <a:ea typeface="新細明體" charset="0"/>
                <a:cs typeface="新細明體" charset="0"/>
              </a:rPr>
              <a:t>如果你从</a:t>
            </a:r>
            <a:r>
              <a:rPr lang="en-US" altLang="zh-TW">
                <a:latin typeface="Calibri" charset="0"/>
                <a:ea typeface="新細明體" charset="0"/>
                <a:cs typeface="新細明體" charset="0"/>
              </a:rPr>
              <a:t>2</a:t>
            </a:r>
            <a:r>
              <a:rPr lang="zh-TW" altLang="en-US">
                <a:latin typeface="Calibri" charset="0"/>
                <a:ea typeface="新細明體" charset="0"/>
                <a:cs typeface="新細明體" charset="0"/>
              </a:rPr>
              <a:t>维空间角度看待图片上点与点之间关系并处理就是空域图像处理</a:t>
            </a:r>
            <a:r>
              <a:rPr lang="en-US" altLang="zh-TW">
                <a:latin typeface="Calibri" charset="0"/>
                <a:ea typeface="新細明體" charset="0"/>
                <a:cs typeface="新細明體" charset="0"/>
              </a:rPr>
              <a:t>,</a:t>
            </a:r>
            <a:r>
              <a:rPr lang="zh-TW" altLang="en-US">
                <a:latin typeface="Calibri" charset="0"/>
                <a:ea typeface="新細明體" charset="0"/>
                <a:cs typeface="新細明體" charset="0"/>
              </a:rPr>
              <a:t> 即对每一个像素的灰度值进行处理。</a:t>
            </a:r>
            <a:endParaRPr lang="en-US">
              <a:latin typeface="Calibri" charset="0"/>
              <a:ea typeface="宋体" charset="0"/>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F0ECC4AA-B05C-9045-BC4D-B72DC6AA9941}" type="slidenum">
              <a:rPr lang="zh-CN" altLang="en-US" sz="1200"/>
              <a:pPr eaLnBrk="1" hangingPunct="1"/>
              <a:t>3</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p:spPr>
        <p:txBody>
          <a:bodyPr/>
          <a:lstStyle/>
          <a:p>
            <a:pPr eaLnBrk="1" hangingPunct="1"/>
            <a:endParaRPr lang="en-US">
              <a:latin typeface="Calibri" charset="0"/>
              <a:ea typeface="宋体" charset="0"/>
            </a:endParaRP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C1A8E234-B35E-594C-9D6B-EA2A3970CB42}" type="slidenum">
              <a:rPr lang="zh-CN" altLang="en-US" sz="1200"/>
              <a:pPr eaLnBrk="1" hangingPunct="1"/>
              <a:t>62</a:t>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a:ln/>
        </p:spPr>
      </p:sp>
      <p:sp>
        <p:nvSpPr>
          <p:cNvPr id="94210" name="Notes Placeholder 2"/>
          <p:cNvSpPr>
            <a:spLocks noGrp="1"/>
          </p:cNvSpPr>
          <p:nvPr>
            <p:ph type="body" idx="1"/>
          </p:nvPr>
        </p:nvSpPr>
        <p:spPr>
          <a:noFill/>
        </p:spPr>
        <p:txBody>
          <a:bodyPr/>
          <a:lstStyle/>
          <a:p>
            <a:r>
              <a:rPr lang="en-US">
                <a:latin typeface="Calibri" charset="0"/>
                <a:ea typeface="宋体" charset="0"/>
              </a:rPr>
              <a:t>‘indexed’</a:t>
            </a:r>
            <a:r>
              <a:rPr lang="zh-CN" altLang="en-US">
                <a:latin typeface="Calibri" charset="0"/>
                <a:ea typeface="宋体" charset="0"/>
              </a:rPr>
              <a:t>表示</a:t>
            </a:r>
            <a:r>
              <a:rPr lang="en-US" altLang="zh-CN">
                <a:latin typeface="Calibri" charset="0"/>
                <a:ea typeface="宋体" charset="0"/>
              </a:rPr>
              <a:t>A</a:t>
            </a:r>
            <a:r>
              <a:rPr lang="zh-CN" altLang="en-US">
                <a:latin typeface="Calibri" charset="0"/>
                <a:ea typeface="宋体" charset="0"/>
              </a:rPr>
              <a:t>为索引图像</a:t>
            </a:r>
            <a:endParaRPr lang="en-US">
              <a:latin typeface="Calibri" charset="0"/>
              <a:ea typeface="宋体" charset="0"/>
            </a:endParaRPr>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F1BCECD2-0DBD-C94A-A61C-F24BD58699C8}" type="slidenum">
              <a:rPr lang="zh-CN" altLang="en-US" sz="1200"/>
              <a:pPr eaLnBrk="1" hangingPunct="1"/>
              <a:t>67</a:t>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a:ln/>
        </p:spPr>
      </p:sp>
      <p:sp>
        <p:nvSpPr>
          <p:cNvPr id="97282" name="Notes Placeholder 2"/>
          <p:cNvSpPr>
            <a:spLocks noGrp="1"/>
          </p:cNvSpPr>
          <p:nvPr>
            <p:ph type="body" idx="1"/>
          </p:nvPr>
        </p:nvSpPr>
        <p:spPr>
          <a:noFill/>
        </p:spPr>
        <p:txBody>
          <a:bodyPr/>
          <a:lstStyle/>
          <a:p>
            <a:r>
              <a:rPr lang="zh-CN" altLang="en-US">
                <a:latin typeface="Calibri" charset="0"/>
                <a:ea typeface="宋体" charset="0"/>
              </a:rPr>
              <a:t>对于高斯噪声来说</a:t>
            </a:r>
            <a:r>
              <a:rPr lang="en-US" altLang="zh-CN">
                <a:latin typeface="Calibri" charset="0"/>
                <a:ea typeface="宋体" charset="0"/>
              </a:rPr>
              <a:t>  </a:t>
            </a:r>
            <a:r>
              <a:rPr lang="zh-CN" altLang="en-US">
                <a:latin typeface="Calibri" charset="0"/>
                <a:ea typeface="宋体" charset="0"/>
              </a:rPr>
              <a:t>就是方差</a:t>
            </a:r>
            <a:endParaRPr lang="en-US">
              <a:latin typeface="Calibri" charset="0"/>
              <a:ea typeface="宋体" charset="0"/>
            </a:endParaRP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B119538F-3D55-7A4D-828A-73B9A7F6F28A}" type="slidenum">
              <a:rPr lang="zh-CN" altLang="en-US" sz="1200"/>
              <a:pPr eaLnBrk="1" hangingPunct="1"/>
              <a:t>69</a:t>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noTextEdit="1"/>
          </p:cNvSpPr>
          <p:nvPr>
            <p:ph type="sldImg"/>
          </p:nvPr>
        </p:nvSpPr>
        <p:spPr>
          <a:ln>
            <a:miter lim="800000"/>
          </a:ln>
        </p:spPr>
      </p:sp>
      <p:sp>
        <p:nvSpPr>
          <p:cNvPr id="99330" name="备注占位符 2"/>
          <p:cNvSpPr>
            <a:spLocks noGrp="1"/>
          </p:cNvSpPr>
          <p:nvPr>
            <p:ph type="body" idx="1"/>
          </p:nvPr>
        </p:nvSpPr>
        <p:spPr>
          <a:noFill/>
        </p:spPr>
        <p:txBody>
          <a:bodyPr/>
          <a:lstStyle/>
          <a:p>
            <a:r>
              <a:rPr lang="zh-CN" altLang="en-US">
                <a:latin typeface="Calibri" charset="0"/>
                <a:ea typeface="宋体" charset="0"/>
              </a:rPr>
              <a:t>在上面的内容我们了解到，图像模糊可通过在空间域用像素领域平均法实现。因为均值处理与积分类似，那么理论上，我们可以得出锐化处理可由空间微分来实现这一结论</a:t>
            </a:r>
          </a:p>
        </p:txBody>
      </p:sp>
      <p:sp>
        <p:nvSpPr>
          <p:cNvPr id="99331" name="灯片编号占位符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7F4EAB1E-1E29-1F4F-A36C-2B63F32CDF23}" type="slidenum">
              <a:rPr lang="en-US" altLang="ko-KR" sz="1200">
                <a:latin typeface="Calibri" charset="0"/>
              </a:rPr>
              <a:pPr eaLnBrk="1" hangingPunct="1"/>
              <a:t>70</a:t>
            </a:fld>
            <a:endParaRPr lang="en-US" altLang="ko-KR" sz="12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p:spPr>
        <p:txBody>
          <a:bodyPr/>
          <a:lstStyle/>
          <a:p>
            <a:r>
              <a:rPr lang="zh-CN" altLang="en-US">
                <a:latin typeface="Calibri" charset="0"/>
                <a:ea typeface="宋体" charset="0"/>
              </a:rPr>
              <a:t>灰度过度的地方</a:t>
            </a:r>
            <a:r>
              <a:rPr lang="en-US" altLang="zh-CN">
                <a:latin typeface="Calibri" charset="0"/>
                <a:ea typeface="宋体" charset="0"/>
              </a:rPr>
              <a:t> </a:t>
            </a:r>
            <a:r>
              <a:rPr lang="zh-CN" altLang="en-US">
                <a:latin typeface="Calibri" charset="0"/>
                <a:ea typeface="宋体" charset="0"/>
              </a:rPr>
              <a:t>一阶微分和二阶微分都不为</a:t>
            </a:r>
            <a:r>
              <a:rPr lang="en-US" altLang="zh-CN">
                <a:latin typeface="Calibri" charset="0"/>
                <a:ea typeface="宋体" charset="0"/>
              </a:rPr>
              <a:t>0</a:t>
            </a:r>
          </a:p>
          <a:p>
            <a:r>
              <a:rPr lang="zh-CN" altLang="en-US">
                <a:latin typeface="Calibri" charset="0"/>
                <a:ea typeface="宋体" charset="0"/>
              </a:rPr>
              <a:t>斜坡的地方一阶微分不是</a:t>
            </a:r>
            <a:r>
              <a:rPr lang="en-US" altLang="zh-CN">
                <a:latin typeface="Calibri" charset="0"/>
                <a:ea typeface="宋体" charset="0"/>
              </a:rPr>
              <a:t>0</a:t>
            </a:r>
            <a:r>
              <a:rPr lang="zh-CN" altLang="en-US">
                <a:latin typeface="Calibri" charset="0"/>
                <a:ea typeface="宋体" charset="0"/>
              </a:rPr>
              <a:t>，二阶微分是</a:t>
            </a:r>
            <a:r>
              <a:rPr lang="en-US" altLang="zh-CN">
                <a:latin typeface="Calibri" charset="0"/>
                <a:ea typeface="宋体" charset="0"/>
              </a:rPr>
              <a:t>0</a:t>
            </a:r>
            <a:r>
              <a:rPr lang="zh-CN" altLang="en-US">
                <a:latin typeface="Calibri" charset="0"/>
                <a:ea typeface="宋体" charset="0"/>
              </a:rPr>
              <a:t>，</a:t>
            </a:r>
            <a:endParaRPr lang="en-US" altLang="zh-CN">
              <a:latin typeface="Calibri" charset="0"/>
              <a:ea typeface="宋体" charset="0"/>
            </a:endParaRPr>
          </a:p>
          <a:p>
            <a:r>
              <a:rPr lang="zh-CN" altLang="en-US">
                <a:latin typeface="Calibri" charset="0"/>
                <a:ea typeface="宋体" charset="0"/>
              </a:rPr>
              <a:t>二阶微分，在台阶的过度部分，连接这两个值的线段在两个断点的中间与水平轴相交，这叫</a:t>
            </a:r>
            <a:r>
              <a:rPr lang="en-US" altLang="zh-CN">
                <a:latin typeface="Calibri" charset="0"/>
                <a:ea typeface="宋体" charset="0"/>
              </a:rPr>
              <a:t>0</a:t>
            </a:r>
            <a:r>
              <a:rPr lang="zh-CN" altLang="en-US">
                <a:latin typeface="Calibri" charset="0"/>
                <a:ea typeface="宋体" charset="0"/>
              </a:rPr>
              <a:t>交叉</a:t>
            </a:r>
            <a:endParaRPr lang="en-US" altLang="zh-CN">
              <a:latin typeface="Calibri" charset="0"/>
              <a:ea typeface="宋体" charset="0"/>
            </a:endParaRPr>
          </a:p>
          <a:p>
            <a:endParaRPr lang="en-US">
              <a:latin typeface="Calibri" charset="0"/>
              <a:ea typeface="宋体" charset="0"/>
            </a:endParaRPr>
          </a:p>
          <a:p>
            <a:r>
              <a:rPr lang="zh-CN" altLang="en-US">
                <a:latin typeface="Calibri" charset="0"/>
                <a:ea typeface="宋体" charset="0"/>
              </a:rPr>
              <a:t>因此导致图像的一阶微分产生角度的边缘，因为斜坡的微分非</a:t>
            </a:r>
            <a:r>
              <a:rPr lang="en-US" altLang="zh-CN">
                <a:latin typeface="Calibri" charset="0"/>
                <a:ea typeface="宋体" charset="0"/>
              </a:rPr>
              <a:t>0</a:t>
            </a:r>
          </a:p>
          <a:p>
            <a:r>
              <a:rPr lang="zh-CN" altLang="en-US">
                <a:latin typeface="Calibri" charset="0"/>
                <a:ea typeface="宋体" charset="0"/>
              </a:rPr>
              <a:t>另一方面，二阶微分产生由</a:t>
            </a:r>
            <a:r>
              <a:rPr lang="en-US" altLang="zh-CN">
                <a:latin typeface="Calibri" charset="0"/>
                <a:ea typeface="宋体" charset="0"/>
              </a:rPr>
              <a:t>0</a:t>
            </a:r>
            <a:r>
              <a:rPr lang="zh-CN" altLang="en-US">
                <a:latin typeface="Calibri" charset="0"/>
                <a:ea typeface="宋体" charset="0"/>
              </a:rPr>
              <a:t>分开的一个像素宽的双边缘，由此得出结论二阶微分在增强细节方面要比一阶微分好得多，是一个适合锐化图像的理想特性。</a:t>
            </a:r>
            <a:endParaRPr lang="en-US">
              <a:latin typeface="Calibri" charset="0"/>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a:ln/>
        </p:spPr>
      </p:sp>
      <p:sp>
        <p:nvSpPr>
          <p:cNvPr id="103426" name="Notes Placeholder 2"/>
          <p:cNvSpPr>
            <a:spLocks noGrp="1"/>
          </p:cNvSpPr>
          <p:nvPr>
            <p:ph type="body" idx="1"/>
          </p:nvPr>
        </p:nvSpPr>
        <p:spPr>
          <a:noFill/>
        </p:spPr>
        <p:txBody>
          <a:bodyPr/>
          <a:lstStyle/>
          <a:p>
            <a:endParaRPr lang="en-US">
              <a:latin typeface="Calibri" charset="0"/>
              <a:ea typeface="宋体"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a:ln/>
        </p:spPr>
      </p:sp>
      <p:sp>
        <p:nvSpPr>
          <p:cNvPr id="105474" name="Notes Placeholder 2"/>
          <p:cNvSpPr>
            <a:spLocks noGrp="1"/>
          </p:cNvSpPr>
          <p:nvPr>
            <p:ph type="body" idx="1"/>
          </p:nvPr>
        </p:nvSpPr>
        <p:spPr>
          <a:noFill/>
        </p:spPr>
        <p:txBody>
          <a:bodyPr/>
          <a:lstStyle/>
          <a:p>
            <a:r>
              <a:rPr lang="zh-CN" altLang="en-US">
                <a:latin typeface="Calibri" charset="0"/>
                <a:ea typeface="宋体" charset="0"/>
              </a:rPr>
              <a:t>这种方法基本上是先定义一个阶微分的离散公式，然后根据公式构造一个滤波器模版</a:t>
            </a:r>
            <a:endParaRPr lang="en-US" altLang="zh-CN">
              <a:latin typeface="Calibri" charset="0"/>
              <a:ea typeface="宋体" charset="0"/>
            </a:endParaRPr>
          </a:p>
          <a:p>
            <a:endParaRPr lang="en-US">
              <a:latin typeface="Calibri" charset="0"/>
              <a:ea typeface="宋体" charset="0"/>
            </a:endParaRPr>
          </a:p>
          <a:p>
            <a:r>
              <a:rPr lang="zh-CN" altLang="en-US">
                <a:latin typeface="Calibri" charset="0"/>
                <a:ea typeface="宋体" charset="0"/>
              </a:rPr>
              <a:t>这里是二维图像函数</a:t>
            </a:r>
            <a:r>
              <a:rPr lang="en-US" altLang="zh-CN">
                <a:latin typeface="Calibri" charset="0"/>
                <a:ea typeface="宋体" charset="0"/>
              </a:rPr>
              <a:t>f(x,y)</a:t>
            </a:r>
          </a:p>
          <a:p>
            <a:endParaRPr lang="en-US" altLang="ja-JP">
              <a:latin typeface="Calibri" charset="0"/>
              <a:ea typeface="宋体" charset="0"/>
            </a:endParaRPr>
          </a:p>
          <a:p>
            <a:r>
              <a:rPr lang="zh-CN" altLang="en-US">
                <a:latin typeface="Calibri" charset="0"/>
                <a:ea typeface="宋体" charset="0"/>
              </a:rPr>
              <a:t>这两个算子分别代表水平梯度和垂直梯度，分别用于监测水平的线段和垂直的线段</a:t>
            </a:r>
            <a:endParaRPr lang="en-US" altLang="ja-JP">
              <a:latin typeface="Calibri" charset="0"/>
              <a:ea typeface="宋体" charset="0"/>
            </a:endParaRPr>
          </a:p>
          <a:p>
            <a:endParaRPr lang="en-US">
              <a:latin typeface="Calibri" charset="0"/>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a:ln/>
        </p:spPr>
      </p:sp>
      <p:sp>
        <p:nvSpPr>
          <p:cNvPr id="107522" name="Notes Placeholder 2"/>
          <p:cNvSpPr>
            <a:spLocks noGrp="1"/>
          </p:cNvSpPr>
          <p:nvPr>
            <p:ph type="body" idx="1"/>
          </p:nvPr>
        </p:nvSpPr>
        <p:spPr>
          <a:noFill/>
        </p:spPr>
        <p:txBody>
          <a:bodyPr/>
          <a:lstStyle/>
          <a:p>
            <a:endParaRPr lang="en-US">
              <a:latin typeface="Calibri" charset="0"/>
              <a:ea typeface="宋体" charset="0"/>
            </a:endParaRP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8B181F9D-9E0C-FD4F-B9FA-571E7C4EA881}" type="slidenum">
              <a:rPr lang="zh-CN" altLang="en-US" sz="1200"/>
              <a:pPr eaLnBrk="1" hangingPunct="1"/>
              <a:t>74</a:t>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a:ln/>
        </p:spPr>
      </p:sp>
      <p:sp>
        <p:nvSpPr>
          <p:cNvPr id="110594" name="Notes Placeholder 2"/>
          <p:cNvSpPr>
            <a:spLocks noGrp="1"/>
          </p:cNvSpPr>
          <p:nvPr>
            <p:ph type="body" idx="1"/>
          </p:nvPr>
        </p:nvSpPr>
        <p:spPr>
          <a:noFill/>
        </p:spPr>
        <p:txBody>
          <a:bodyPr/>
          <a:lstStyle/>
          <a:p>
            <a:r>
              <a:rPr lang="zh-TW" altLang="en-US">
                <a:latin typeface="Calibri" charset="0"/>
                <a:ea typeface="新細明體" charset="0"/>
                <a:cs typeface="新細明體" charset="0"/>
              </a:rPr>
              <a:t>四邻域也就是上面的二阶微分法，从上面的模板中就可以看出，如果一个黑色平面中有一个白点，那么模板矩阵可以使这个白点更亮。由于图像边缘就是灰度发生跳变的区域，所以拉普拉斯模板对边缘检测很有用。</a:t>
            </a:r>
            <a:endParaRPr lang="en-US">
              <a:latin typeface="Calibri" charset="0"/>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a:ln/>
        </p:spPr>
      </p:sp>
      <p:sp>
        <p:nvSpPr>
          <p:cNvPr id="112642" name="Notes Placeholder 2"/>
          <p:cNvSpPr>
            <a:spLocks noGrp="1"/>
          </p:cNvSpPr>
          <p:nvPr>
            <p:ph type="body" idx="1"/>
          </p:nvPr>
        </p:nvSpPr>
        <p:spPr>
          <a:noFill/>
        </p:spPr>
        <p:txBody>
          <a:bodyPr/>
          <a:lstStyle/>
          <a:p>
            <a:r>
              <a:rPr lang="en-US">
                <a:latin typeface="Calibri" charset="0"/>
                <a:ea typeface="宋体" charset="0"/>
              </a:rPr>
              <a:t>fspecial(‘</a:t>
            </a:r>
            <a:r>
              <a:rPr lang="en-US" altLang="ja-JP">
                <a:latin typeface="Calibri" charset="0"/>
                <a:ea typeface="宋体" charset="0"/>
              </a:rPr>
              <a:t>laplacian</a:t>
            </a:r>
            <a:r>
              <a:rPr lang="en-US">
                <a:latin typeface="Calibri" charset="0"/>
                <a:ea typeface="宋体" charset="0"/>
              </a:rPr>
              <a:t>’</a:t>
            </a:r>
            <a:r>
              <a:rPr lang="en-US" altLang="ja-JP">
                <a:latin typeface="Calibri" charset="0"/>
                <a:ea typeface="宋体" charset="0"/>
              </a:rPr>
              <a:t>)</a:t>
            </a:r>
            <a:r>
              <a:rPr lang="zh-CN" altLang="en-US">
                <a:latin typeface="Calibri" charset="0"/>
                <a:ea typeface="宋体" charset="0"/>
              </a:rPr>
              <a:t>查文档</a:t>
            </a:r>
            <a:r>
              <a:rPr lang="en-US" altLang="zh-CN">
                <a:latin typeface="Calibri" charset="0"/>
                <a:ea typeface="宋体" charset="0"/>
              </a:rPr>
              <a:t>a</a:t>
            </a:r>
            <a:r>
              <a:rPr lang="zh-CN" altLang="en-US">
                <a:latin typeface="Calibri" charset="0"/>
                <a:ea typeface="宋体" charset="0"/>
              </a:rPr>
              <a:t>是透明度</a:t>
            </a:r>
            <a:r>
              <a:rPr lang="en-US" altLang="zh-CN">
                <a:latin typeface="Calibri" charset="0"/>
                <a:ea typeface="宋体" charset="0"/>
              </a:rPr>
              <a:t> </a:t>
            </a:r>
            <a:r>
              <a:rPr lang="zh-CN" altLang="en-US">
                <a:latin typeface="Calibri" charset="0"/>
                <a:ea typeface="宋体" charset="0"/>
              </a:rPr>
              <a:t>默认为</a:t>
            </a:r>
            <a:endParaRPr lang="en-US">
              <a:latin typeface="Calibri" charset="0"/>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p:spPr>
        <p:txBody>
          <a:bodyPr/>
          <a:lstStyle/>
          <a:p>
            <a:r>
              <a:rPr lang="en-US">
                <a:latin typeface="Calibri" charset="0"/>
                <a:ea typeface="宋体" charset="0"/>
              </a:rPr>
              <a:t>5-1 </a:t>
            </a:r>
            <a:r>
              <a:rPr lang="en-US" altLang="zh-TW">
                <a:latin typeface="Calibri" charset="0"/>
                <a:ea typeface="新細明體" charset="0"/>
                <a:cs typeface="新細明體" charset="0"/>
              </a:rPr>
              <a:t>axis tight</a:t>
            </a:r>
            <a:r>
              <a:rPr lang="zh-TW" altLang="en-US">
                <a:latin typeface="Calibri" charset="0"/>
                <a:ea typeface="新細明體" charset="0"/>
                <a:cs typeface="新細明體" charset="0"/>
              </a:rPr>
              <a:t>是使坐标系的最大值和最小值和你的数据范围一致！</a:t>
            </a:r>
            <a:endParaRPr lang="en-US">
              <a:latin typeface="Calibri" charset="0"/>
              <a:ea typeface="宋体" charset="0"/>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AEC72004-7B0B-C247-8F2D-544839275141}" type="slidenum">
              <a:rPr lang="zh-CN" altLang="en-US" sz="1200"/>
              <a:pPr eaLnBrk="1" hangingPunct="1"/>
              <a:t>7</a:t>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a:ln/>
        </p:spPr>
      </p:sp>
      <p:sp>
        <p:nvSpPr>
          <p:cNvPr id="114690" name="Notes Placeholder 2"/>
          <p:cNvSpPr>
            <a:spLocks noGrp="1"/>
          </p:cNvSpPr>
          <p:nvPr>
            <p:ph type="body" idx="1"/>
          </p:nvPr>
        </p:nvSpPr>
        <p:spPr>
          <a:noFill/>
        </p:spPr>
        <p:txBody>
          <a:bodyPr/>
          <a:lstStyle/>
          <a:p>
            <a:r>
              <a:rPr lang="zh-TW" altLang="en-US">
                <a:latin typeface="Calibri" charset="0"/>
                <a:ea typeface="新細明體" charset="0"/>
                <a:cs typeface="新細明體" charset="0"/>
              </a:rPr>
              <a:t> </a:t>
            </a:r>
            <a:r>
              <a:rPr lang="en-US" altLang="zh-TW">
                <a:latin typeface="Calibri" charset="0"/>
                <a:ea typeface="新細明體" charset="0"/>
                <a:cs typeface="新細明體" charset="0"/>
              </a:rPr>
              <a:t>[Fx,Fy]=gradient(F)</a:t>
            </a:r>
            <a:r>
              <a:rPr lang="zh-TW" altLang="en-US">
                <a:latin typeface="Calibri" charset="0"/>
                <a:ea typeface="新細明體" charset="0"/>
                <a:cs typeface="新細明體" charset="0"/>
              </a:rPr>
              <a:t>，其中</a:t>
            </a:r>
            <a:r>
              <a:rPr lang="en-US" altLang="zh-TW">
                <a:latin typeface="Calibri" charset="0"/>
                <a:ea typeface="新細明體" charset="0"/>
                <a:cs typeface="新細明體" charset="0"/>
              </a:rPr>
              <a:t>Fx</a:t>
            </a:r>
            <a:r>
              <a:rPr lang="zh-TW" altLang="en-US">
                <a:latin typeface="Calibri" charset="0"/>
                <a:ea typeface="新細明體" charset="0"/>
                <a:cs typeface="新細明體" charset="0"/>
              </a:rPr>
              <a:t>为其水平方向上的梯度，</a:t>
            </a:r>
            <a:r>
              <a:rPr lang="en-US" altLang="zh-TW">
                <a:latin typeface="Calibri" charset="0"/>
                <a:ea typeface="新細明體" charset="0"/>
                <a:cs typeface="新細明體" charset="0"/>
              </a:rPr>
              <a:t>Fy</a:t>
            </a:r>
            <a:r>
              <a:rPr lang="zh-TW" altLang="en-US">
                <a:latin typeface="Calibri" charset="0"/>
                <a:ea typeface="新細明體" charset="0"/>
                <a:cs typeface="新細明體" charset="0"/>
              </a:rPr>
              <a:t>为其垂直方向上的梯度，</a:t>
            </a:r>
            <a:r>
              <a:rPr lang="en-US" altLang="zh-TW">
                <a:latin typeface="Calibri" charset="0"/>
                <a:ea typeface="新細明體" charset="0"/>
                <a:cs typeface="新細明體" charset="0"/>
              </a:rPr>
              <a:t>Fx</a:t>
            </a:r>
            <a:r>
              <a:rPr lang="zh-TW" altLang="en-US">
                <a:latin typeface="Calibri" charset="0"/>
                <a:ea typeface="新細明體" charset="0"/>
                <a:cs typeface="新細明體" charset="0"/>
              </a:rPr>
              <a:t>的第一列元素为原矩阵第二列与第一列元素之差，</a:t>
            </a:r>
            <a:r>
              <a:rPr lang="en-US" altLang="zh-TW">
                <a:latin typeface="Calibri" charset="0"/>
                <a:ea typeface="新細明體" charset="0"/>
                <a:cs typeface="新細明體" charset="0"/>
              </a:rPr>
              <a:t>Fx</a:t>
            </a:r>
            <a:r>
              <a:rPr lang="zh-TW" altLang="en-US">
                <a:latin typeface="Calibri" charset="0"/>
                <a:ea typeface="新細明體" charset="0"/>
                <a:cs typeface="新細明體" charset="0"/>
              </a:rPr>
              <a:t>的第二列元素为原矩阵第三列与第一列元素之差除以</a:t>
            </a:r>
            <a:r>
              <a:rPr lang="en-US" altLang="zh-TW">
                <a:latin typeface="Calibri" charset="0"/>
                <a:ea typeface="新細明體" charset="0"/>
                <a:cs typeface="新細明體" charset="0"/>
              </a:rPr>
              <a:t>2</a:t>
            </a:r>
            <a:r>
              <a:rPr lang="zh-TW" altLang="en-US">
                <a:latin typeface="Calibri" charset="0"/>
                <a:ea typeface="新細明體" charset="0"/>
                <a:cs typeface="新細明體" charset="0"/>
              </a:rPr>
              <a:t>，以此类推：</a:t>
            </a:r>
            <a:r>
              <a:rPr lang="en-US" altLang="zh-TW">
                <a:latin typeface="Calibri" charset="0"/>
                <a:ea typeface="新細明體" charset="0"/>
                <a:cs typeface="新細明體" charset="0"/>
              </a:rPr>
              <a:t>Fx(i,j)=(F(i,j+1)-F(i,j-1))/2</a:t>
            </a:r>
            <a:r>
              <a:rPr lang="zh-TW" altLang="en-US">
                <a:latin typeface="Calibri" charset="0"/>
                <a:ea typeface="新細明體" charset="0"/>
                <a:cs typeface="新細明體" charset="0"/>
              </a:rPr>
              <a:t>。最后一列则为最后两列之差。同理，可以得到</a:t>
            </a:r>
            <a:r>
              <a:rPr lang="en-US" altLang="zh-TW">
                <a:latin typeface="Calibri" charset="0"/>
                <a:ea typeface="新細明體" charset="0"/>
                <a:cs typeface="新細明體" charset="0"/>
              </a:rPr>
              <a:t>Fy</a:t>
            </a:r>
            <a:r>
              <a:rPr lang="zh-TW" altLang="en-US">
                <a:latin typeface="Calibri" charset="0"/>
                <a:ea typeface="新細明體" charset="0"/>
                <a:cs typeface="新細明體" charset="0"/>
              </a:rPr>
              <a:t>。</a:t>
            </a:r>
            <a:endParaRPr lang="en-US" altLang="zh-TW">
              <a:latin typeface="Calibri" charset="0"/>
              <a:ea typeface="新細明體" charset="0"/>
              <a:cs typeface="新細明體" charset="0"/>
            </a:endParaRPr>
          </a:p>
          <a:p>
            <a:endParaRPr lang="en-US" altLang="zh-TW">
              <a:latin typeface="Calibri" charset="0"/>
              <a:ea typeface="新細明體" charset="0"/>
              <a:cs typeface="新細明體" charset="0"/>
            </a:endParaRPr>
          </a:p>
          <a:p>
            <a:r>
              <a:rPr lang="zh-CN" altLang="en-US">
                <a:latin typeface="Calibri" charset="0"/>
                <a:ea typeface="宋体" charset="0"/>
              </a:rPr>
              <a:t>对于</a:t>
            </a:r>
            <a:r>
              <a:rPr lang="en-US" altLang="zh-CN">
                <a:latin typeface="Calibri" charset="0"/>
                <a:ea typeface="宋体" charset="0"/>
              </a:rPr>
              <a:t>c </a:t>
            </a:r>
            <a:r>
              <a:rPr lang="zh-CN" altLang="en-US">
                <a:latin typeface="Calibri" charset="0"/>
                <a:ea typeface="宋体" charset="0"/>
              </a:rPr>
              <a:t>找到梯度值</a:t>
            </a:r>
            <a:r>
              <a:rPr lang="en-US" altLang="zh-CN">
                <a:latin typeface="Calibri" charset="0"/>
                <a:ea typeface="宋体" charset="0"/>
              </a:rPr>
              <a:t>&gt;15</a:t>
            </a:r>
            <a:r>
              <a:rPr lang="zh-CN" altLang="en-US">
                <a:latin typeface="Calibri" charset="0"/>
                <a:ea typeface="宋体" charset="0"/>
              </a:rPr>
              <a:t>的位置，并用梯度值来代替原图里的这些位置，因为梯度值一般情况下要比原值小，所以会变黑，就会强调边缘</a:t>
            </a:r>
            <a:endParaRPr lang="en-US" altLang="zh-CN">
              <a:latin typeface="Calibri" charset="0"/>
              <a:ea typeface="宋体" charset="0"/>
            </a:endParaRPr>
          </a:p>
          <a:p>
            <a:endParaRPr lang="en-US" altLang="zh-CN">
              <a:latin typeface="Calibri" charset="0"/>
              <a:ea typeface="宋体" charset="0"/>
            </a:endParaRPr>
          </a:p>
          <a:p>
            <a:r>
              <a:rPr lang="zh-CN" altLang="en-US">
                <a:latin typeface="Calibri" charset="0"/>
                <a:ea typeface="宋体" charset="0"/>
              </a:rPr>
              <a:t>对于</a:t>
            </a:r>
            <a:r>
              <a:rPr lang="en-US" altLang="zh-CN">
                <a:latin typeface="Calibri" charset="0"/>
                <a:ea typeface="宋体" charset="0"/>
              </a:rPr>
              <a:t>d</a:t>
            </a:r>
            <a:r>
              <a:rPr lang="zh-CN" altLang="en-US">
                <a:latin typeface="Calibri" charset="0"/>
                <a:ea typeface="宋体" charset="0"/>
              </a:rPr>
              <a:t>来说</a:t>
            </a:r>
            <a:r>
              <a:rPr lang="en-US" altLang="zh-CN">
                <a:latin typeface="Calibri" charset="0"/>
                <a:ea typeface="宋体" charset="0"/>
              </a:rPr>
              <a:t> </a:t>
            </a:r>
            <a:r>
              <a:rPr lang="zh-CN" altLang="en-US">
                <a:latin typeface="Calibri" charset="0"/>
                <a:ea typeface="宋体" charset="0"/>
              </a:rPr>
              <a:t>就是二值图像</a:t>
            </a:r>
            <a:r>
              <a:rPr lang="en-US" altLang="zh-CN">
                <a:latin typeface="Calibri" charset="0"/>
                <a:ea typeface="宋体" charset="0"/>
              </a:rPr>
              <a:t> </a:t>
            </a:r>
            <a:r>
              <a:rPr lang="zh-CN" altLang="en-US">
                <a:latin typeface="Calibri" charset="0"/>
                <a:ea typeface="宋体" charset="0"/>
              </a:rPr>
              <a:t>可以用来提取边缘</a:t>
            </a:r>
            <a:endParaRPr lang="en-US" altLang="zh-CN">
              <a:latin typeface="Calibri" charset="0"/>
              <a:ea typeface="宋体" charset="0"/>
            </a:endParaRPr>
          </a:p>
          <a:p>
            <a:endParaRPr lang="en-US" altLang="zh-TW">
              <a:latin typeface="Calibri" charset="0"/>
              <a:ea typeface="新細明體" charset="0"/>
              <a:cs typeface="新細明體" charset="0"/>
            </a:endParaRPr>
          </a:p>
          <a:p>
            <a:r>
              <a:rPr lang="en-US" altLang="zh-TW">
                <a:latin typeface="Calibri" charset="0"/>
                <a:ea typeface="新細明體" charset="0"/>
                <a:cs typeface="新細明體" charset="0"/>
              </a:rPr>
              <a:t>chap6 Untitled.m</a:t>
            </a:r>
          </a:p>
          <a:p>
            <a:endParaRPr lang="zh-TW" altLang="en-US">
              <a:latin typeface="Calibri" charset="0"/>
              <a:ea typeface="新細明體" charset="0"/>
              <a:cs typeface="新細明體" charset="0"/>
            </a:endParaRPr>
          </a:p>
          <a:p>
            <a:endParaRPr lang="en-US">
              <a:latin typeface="Calibri" charset="0"/>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p:spPr>
        <p:txBody>
          <a:bodyPr/>
          <a:lstStyle/>
          <a:p>
            <a:pPr eaLnBrk="1" hangingPunct="1"/>
            <a:endParaRPr lang="en-US">
              <a:latin typeface="Calibri" charset="0"/>
              <a:ea typeface="宋体"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FA2924E7-BB00-CA47-AAA6-DA71C9340EDE}" type="slidenum">
              <a:rPr lang="zh-CN" altLang="en-US" sz="1200"/>
              <a:pPr eaLnBrk="1" hangingPunct="1"/>
              <a:t>11</a:t>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noFill/>
        </p:spPr>
        <p:txBody>
          <a:bodyPr/>
          <a:lstStyle/>
          <a:p>
            <a:pPr eaLnBrk="1" hangingPunct="1"/>
            <a:endParaRPr lang="en-US">
              <a:latin typeface="Calibri" charset="0"/>
              <a:ea typeface="宋体" charset="0"/>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AE4E4300-8E32-0D4E-A6FB-C7CA8A897A2D}" type="slidenum">
              <a:rPr lang="zh-CN" altLang="en-US" sz="1200"/>
              <a:pPr eaLnBrk="1" hangingPunct="1"/>
              <a:t>20</a:t>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p:spPr>
        <p:txBody>
          <a:bodyPr/>
          <a:lstStyle/>
          <a:p>
            <a:pPr eaLnBrk="1" hangingPunct="1"/>
            <a:r>
              <a:rPr lang="zh-CN" altLang="en-US">
                <a:latin typeface="Calibri" charset="0"/>
                <a:ea typeface="宋体" charset="0"/>
              </a:rPr>
              <a:t>讲解</a:t>
            </a:r>
            <a:r>
              <a:rPr lang="en-US" altLang="zh-CN">
                <a:latin typeface="Calibri" charset="0"/>
                <a:ea typeface="宋体" charset="0"/>
              </a:rPr>
              <a:t>5-12histeq</a:t>
            </a:r>
            <a:r>
              <a:rPr lang="zh-CN" altLang="en-US">
                <a:latin typeface="Calibri" charset="0"/>
                <a:ea typeface="宋体" charset="0"/>
              </a:rPr>
              <a:t>的函数</a:t>
            </a:r>
            <a:endParaRPr lang="en-US">
              <a:latin typeface="Calibri" charset="0"/>
              <a:ea typeface="宋体"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D9E06998-03A0-8E4B-B646-19FA8A9C9DFE}" type="slidenum">
              <a:rPr lang="zh-CN" altLang="en-US" sz="1200"/>
              <a:pPr eaLnBrk="1" hangingPunct="1"/>
              <a:t>21</a:t>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p:spPr>
        <p:txBody>
          <a:bodyPr/>
          <a:lstStyle/>
          <a:p>
            <a:pPr eaLnBrk="1" hangingPunct="1"/>
            <a:endParaRPr lang="en-US">
              <a:latin typeface="Calibri" charset="0"/>
              <a:ea typeface="宋体"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7837086A-BA64-7B42-A61B-328B74E22353}" type="slidenum">
              <a:rPr lang="zh-CN" altLang="en-US" sz="1200"/>
              <a:pPr eaLnBrk="1" hangingPunct="1"/>
              <a:t>31</a:t>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57346" name="Notes Placeholder 2"/>
          <p:cNvSpPr>
            <a:spLocks noGrp="1"/>
          </p:cNvSpPr>
          <p:nvPr>
            <p:ph type="body" idx="1"/>
          </p:nvPr>
        </p:nvSpPr>
        <p:spPr>
          <a:noFill/>
        </p:spPr>
        <p:txBody>
          <a:bodyPr/>
          <a:lstStyle/>
          <a:p>
            <a:pPr eaLnBrk="1" hangingPunct="1"/>
            <a:r>
              <a:rPr lang="zh-TW" altLang="en-US">
                <a:latin typeface="Calibri" charset="0"/>
                <a:ea typeface="新細明體" charset="0"/>
                <a:cs typeface="新細明體" charset="0"/>
              </a:rPr>
              <a:t>直方图均衡化处理的“中心思想”是把原始图像的灰度直方图从比较集中的某个灰度区间变成在全部灰度范围内的均匀分布。直方图均衡化就是对图像进行非线性拉伸，重新分配图像像素值，使一定灰度范围内的像素数量大致相同。直方图均衡化就是把给定图像的直方图分布改变成“均匀”分布直方图分布</a:t>
            </a:r>
            <a:r>
              <a:rPr lang="en-US" altLang="zh-TW">
                <a:latin typeface="Calibri" charset="0"/>
                <a:ea typeface="新細明體" charset="0"/>
                <a:cs typeface="新細明體" charset="0"/>
              </a:rPr>
              <a:t>,</a:t>
            </a:r>
            <a:r>
              <a:rPr lang="zh-CN" altLang="en-US">
                <a:latin typeface="Calibri" charset="0"/>
                <a:ea typeface="宋体" charset="0"/>
              </a:rPr>
              <a:t>直接看</a:t>
            </a:r>
            <a:r>
              <a:rPr lang="en-US" altLang="zh-CN">
                <a:latin typeface="Calibri" charset="0"/>
                <a:ea typeface="宋体" charset="0"/>
              </a:rPr>
              <a:t>5-12</a:t>
            </a:r>
            <a:r>
              <a:rPr lang="zh-CN" altLang="en-US">
                <a:latin typeface="Calibri" charset="0"/>
                <a:ea typeface="宋体" charset="0"/>
              </a:rPr>
              <a:t>案例</a:t>
            </a:r>
            <a:endParaRPr lang="en-US" altLang="zh-CN">
              <a:latin typeface="Calibri" charset="0"/>
              <a:ea typeface="宋体" charset="0"/>
            </a:endParaRPr>
          </a:p>
          <a:p>
            <a:pPr eaLnBrk="1" hangingPunct="1"/>
            <a:endParaRPr lang="en-US">
              <a:latin typeface="Calibri" charset="0"/>
              <a:ea typeface="宋体" charset="0"/>
            </a:endParaRPr>
          </a:p>
          <a:p>
            <a:pPr eaLnBrk="1" hangingPunct="1"/>
            <a:r>
              <a:rPr lang="zh-CN" altLang="en-US">
                <a:latin typeface="Calibri" charset="0"/>
                <a:ea typeface="宋体" charset="0"/>
              </a:rPr>
              <a:t>说明什么是均衡化，就是变换后的概率密度趋向于平均，最大和最小的倍数差（最小的除开</a:t>
            </a:r>
            <a:r>
              <a:rPr lang="en-US" altLang="zh-CN">
                <a:latin typeface="Calibri" charset="0"/>
                <a:ea typeface="宋体" charset="0"/>
              </a:rPr>
              <a:t>0</a:t>
            </a:r>
            <a:r>
              <a:rPr lang="zh-CN" altLang="en-US">
                <a:latin typeface="Calibri" charset="0"/>
                <a:ea typeface="宋体" charset="0"/>
              </a:rPr>
              <a:t>）</a:t>
            </a:r>
            <a:endParaRPr lang="en-US" altLang="ja-JP">
              <a:latin typeface="Calibri" charset="0"/>
              <a:ea typeface="宋体" charset="0"/>
            </a:endParaRPr>
          </a:p>
          <a:p>
            <a:endParaRPr lang="en-US">
              <a:latin typeface="Calibri" charset="0"/>
              <a:ea typeface="宋体" charset="0"/>
            </a:endParaRPr>
          </a:p>
        </p:txBody>
      </p:sp>
      <p:sp>
        <p:nvSpPr>
          <p:cNvPr id="573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880ABF16-3F66-7D4E-914A-06835F75554D}" type="slidenum">
              <a:rPr lang="zh-CN" altLang="en-US" sz="1200"/>
              <a:pPr eaLnBrk="1" hangingPunct="1"/>
              <a:t>35</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a:ln/>
        </p:spPr>
      </p:sp>
      <p:sp>
        <p:nvSpPr>
          <p:cNvPr id="60418" name="Notes Placeholder 2"/>
          <p:cNvSpPr>
            <a:spLocks noGrp="1"/>
          </p:cNvSpPr>
          <p:nvPr>
            <p:ph type="body" idx="1"/>
          </p:nvPr>
        </p:nvSpPr>
        <p:spPr>
          <a:noFill/>
        </p:spPr>
        <p:txBody>
          <a:bodyPr/>
          <a:lstStyle/>
          <a:p>
            <a:r>
              <a:rPr lang="en-US">
                <a:latin typeface="Calibri" charset="0"/>
                <a:ea typeface="宋体" charset="0"/>
              </a:rPr>
              <a:t>chap5, untitled.m</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003D904F-37F0-8346-9CE7-F37261A1C21D}" type="slidenum">
              <a:rPr lang="zh-CN" altLang="en-US" sz="1200"/>
              <a:pPr eaLnBrk="1" hangingPunct="1"/>
              <a:t>37</a:t>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p:spPr>
        <p:txBody>
          <a:bodyPr/>
          <a:lstStyle/>
          <a:p>
            <a:r>
              <a:rPr lang="zh-CN" altLang="en-US">
                <a:latin typeface="Calibri" charset="0"/>
                <a:ea typeface="宋体" charset="0"/>
              </a:rPr>
              <a:t>相关和卷积的关系</a:t>
            </a:r>
            <a:r>
              <a:rPr lang="en-US" altLang="zh-CN">
                <a:latin typeface="Calibri" charset="0"/>
                <a:ea typeface="宋体" charset="0"/>
              </a:rPr>
              <a:t> </a:t>
            </a:r>
            <a:r>
              <a:rPr lang="zh-TW" altLang="en-US">
                <a:latin typeface="Calibri" charset="0"/>
                <a:ea typeface="新細明體" charset="0"/>
                <a:cs typeface="新細明體" charset="0"/>
              </a:rPr>
              <a:t>卷积核绕自己的核心元素顺时针旋转</a:t>
            </a:r>
            <a:r>
              <a:rPr lang="en-US" altLang="zh-TW">
                <a:latin typeface="Calibri" charset="0"/>
                <a:ea typeface="新細明體" charset="0"/>
                <a:cs typeface="新細明體" charset="0"/>
              </a:rPr>
              <a:t>180</a:t>
            </a:r>
            <a:r>
              <a:rPr lang="zh-TW" altLang="en-US">
                <a:latin typeface="Calibri" charset="0"/>
                <a:ea typeface="新細明體" charset="0"/>
                <a:cs typeface="新細明體" charset="0"/>
              </a:rPr>
              <a:t>度</a:t>
            </a:r>
            <a:endParaRPr lang="en-US">
              <a:latin typeface="Calibri" charset="0"/>
              <a:ea typeface="宋体"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8416CD5B-A10B-4B44-B76C-D9D074CAE562}" type="slidenum">
              <a:rPr lang="zh-CN" altLang="en-US" sz="1200"/>
              <a:pPr eaLnBrk="1" hangingPunct="1"/>
              <a:t>50</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文本框 17"/>
          <p:cNvSpPr txBox="1">
            <a:spLocks noChangeArrowheads="1"/>
          </p:cNvSpPr>
          <p:nvPr/>
        </p:nvSpPr>
        <p:spPr bwMode="auto">
          <a:xfrm>
            <a:off x="1044575" y="5111750"/>
            <a:ext cx="1666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宋体" charset="0"/>
                <a:cs typeface="宋体" charset="0"/>
              </a:defRPr>
            </a:lvl1pPr>
            <a:lvl2pPr>
              <a:defRPr>
                <a:solidFill>
                  <a:schemeClr val="tx1"/>
                </a:solidFill>
                <a:latin typeface="Book Antiqua" charset="0"/>
                <a:ea typeface="宋体" charset="0"/>
                <a:cs typeface="宋体" charset="0"/>
              </a:defRPr>
            </a:lvl2pPr>
            <a:lvl3pPr>
              <a:defRPr>
                <a:solidFill>
                  <a:schemeClr val="tx1"/>
                </a:solidFill>
                <a:latin typeface="Book Antiqua" charset="0"/>
                <a:ea typeface="宋体" charset="0"/>
                <a:cs typeface="宋体" charset="0"/>
              </a:defRPr>
            </a:lvl3pPr>
            <a:lvl4pPr>
              <a:defRPr>
                <a:solidFill>
                  <a:schemeClr val="tx1"/>
                </a:solidFill>
                <a:latin typeface="Book Antiqua" charset="0"/>
                <a:ea typeface="宋体" charset="0"/>
                <a:cs typeface="宋体" charset="0"/>
              </a:defRPr>
            </a:lvl4pPr>
            <a:lvl5pPr>
              <a:defRPr>
                <a:solidFill>
                  <a:schemeClr val="tx1"/>
                </a:solidFill>
                <a:latin typeface="Book Antiqua" charset="0"/>
                <a:ea typeface="宋体" charset="0"/>
                <a:cs typeface="宋体" charset="0"/>
              </a:defRPr>
            </a:lvl5pPr>
            <a:lvl6pPr fontAlgn="base">
              <a:spcBef>
                <a:spcPct val="0"/>
              </a:spcBef>
              <a:spcAft>
                <a:spcPct val="0"/>
              </a:spcAft>
              <a:buFont typeface="Arial" charset="0"/>
              <a:defRPr>
                <a:solidFill>
                  <a:schemeClr val="tx1"/>
                </a:solidFill>
                <a:latin typeface="Book Antiqua" charset="0"/>
                <a:ea typeface="宋体" charset="0"/>
                <a:cs typeface="宋体" charset="0"/>
              </a:defRPr>
            </a:lvl6pPr>
            <a:lvl7pPr fontAlgn="base">
              <a:spcBef>
                <a:spcPct val="0"/>
              </a:spcBef>
              <a:spcAft>
                <a:spcPct val="0"/>
              </a:spcAft>
              <a:buFont typeface="Arial" charset="0"/>
              <a:defRPr>
                <a:solidFill>
                  <a:schemeClr val="tx1"/>
                </a:solidFill>
                <a:latin typeface="Book Antiqua" charset="0"/>
                <a:ea typeface="宋体" charset="0"/>
                <a:cs typeface="宋体" charset="0"/>
              </a:defRPr>
            </a:lvl7pPr>
            <a:lvl8pPr fontAlgn="base">
              <a:spcBef>
                <a:spcPct val="0"/>
              </a:spcBef>
              <a:spcAft>
                <a:spcPct val="0"/>
              </a:spcAft>
              <a:buFont typeface="Arial" charset="0"/>
              <a:defRPr>
                <a:solidFill>
                  <a:schemeClr val="tx1"/>
                </a:solidFill>
                <a:latin typeface="Book Antiqua" charset="0"/>
                <a:ea typeface="宋体" charset="0"/>
                <a:cs typeface="宋体" charset="0"/>
              </a:defRPr>
            </a:lvl8pPr>
            <a:lvl9pPr fontAlgn="base">
              <a:spcBef>
                <a:spcPct val="0"/>
              </a:spcBef>
              <a:spcAft>
                <a:spcPct val="0"/>
              </a:spcAft>
              <a:buFont typeface="Arial" charset="0"/>
              <a:defRPr>
                <a:solidFill>
                  <a:schemeClr val="tx1"/>
                </a:solidFill>
                <a:latin typeface="Book Antiqua" charset="0"/>
                <a:ea typeface="宋体" charset="0"/>
                <a:cs typeface="宋体" charset="0"/>
              </a:defRPr>
            </a:lvl9pPr>
          </a:lstStyle>
          <a:p>
            <a:pPr>
              <a:defRPr/>
            </a:pPr>
            <a:endParaRPr lang="zh-CN" altLang="en-US" sz="1500" smtClean="0">
              <a:solidFill>
                <a:srgbClr val="4E3620"/>
              </a:solidFill>
              <a:latin typeface="方正兰亭黑简体" charset="0"/>
              <a:cs typeface="方正兰亭黑简体" charset="0"/>
            </a:endParaRPr>
          </a:p>
        </p:txBody>
      </p:sp>
      <p:sp>
        <p:nvSpPr>
          <p:cNvPr id="5" name="圆角矩形 8"/>
          <p:cNvSpPr/>
          <p:nvPr/>
        </p:nvSpPr>
        <p:spPr bwMode="auto">
          <a:xfrm>
            <a:off x="950913" y="5291138"/>
            <a:ext cx="1308100" cy="400050"/>
          </a:xfrm>
          <a:prstGeom prst="roundRect">
            <a:avLst/>
          </a:prstGeom>
          <a:solidFill>
            <a:srgbClr val="68910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00">
              <a:solidFill>
                <a:srgbClr val="FFFFFF"/>
              </a:solidFill>
              <a:latin typeface="Arial" charset="0"/>
              <a:ea typeface="黑体" charset="0"/>
              <a:cs typeface="黑体" charset="0"/>
            </a:endParaRPr>
          </a:p>
        </p:txBody>
      </p:sp>
      <p:pic>
        <p:nvPicPr>
          <p:cNvPr id="6" name="图片 1"/>
          <p:cNvPicPr>
            <a:picLocks noChangeAspect="1" noChangeArrowheads="1"/>
          </p:cNvPicPr>
          <p:nvPr/>
        </p:nvPicPr>
        <p:blipFill>
          <a:blip r:embed="rId2">
            <a:extLst>
              <a:ext uri="{28A0092B-C50C-407E-A947-70E740481C1C}">
                <a14:useLocalDpi xmlns:a14="http://schemas.microsoft.com/office/drawing/2010/main" val="0"/>
              </a:ext>
            </a:extLst>
          </a:blip>
          <a:srcRect l="12091" r="7166"/>
          <a:stretch>
            <a:fillRect/>
          </a:stretch>
        </p:blipFill>
        <p:spPr bwMode="auto">
          <a:xfrm>
            <a:off x="0" y="0"/>
            <a:ext cx="91440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875297" y="3898232"/>
            <a:ext cx="4878204" cy="923552"/>
          </a:xfrm>
        </p:spPr>
        <p:txBody>
          <a:bodyPr>
            <a:normAutofit/>
          </a:bodyPr>
          <a:lstStyle>
            <a:lvl1pPr algn="l">
              <a:defRPr sz="4050">
                <a:solidFill>
                  <a:srgbClr val="68910C"/>
                </a:solidFill>
              </a:defRPr>
            </a:lvl1pPr>
          </a:lstStyle>
          <a:p>
            <a:r>
              <a:rPr lang="en-US" altLang="zh-CN" noProof="1" smtClean="0"/>
              <a:t>Click to edit Master title style</a:t>
            </a:r>
            <a:endParaRPr lang="zh-CN" altLang="en-US" noProof="1"/>
          </a:p>
        </p:txBody>
      </p:sp>
      <p:sp>
        <p:nvSpPr>
          <p:cNvPr id="3" name="副标题 2"/>
          <p:cNvSpPr>
            <a:spLocks noGrp="1"/>
          </p:cNvSpPr>
          <p:nvPr>
            <p:ph type="subTitle" idx="1"/>
          </p:nvPr>
        </p:nvSpPr>
        <p:spPr>
          <a:xfrm>
            <a:off x="875297" y="4852434"/>
            <a:ext cx="4878204" cy="411697"/>
          </a:xfrm>
        </p:spPr>
        <p:txBody>
          <a:bodyPr anchor="ctr">
            <a:normAutofit/>
          </a:bodyPr>
          <a:lstStyle>
            <a:lvl1pPr marL="0" indent="0" algn="l">
              <a:buNone/>
              <a:defRPr sz="1350">
                <a:solidFill>
                  <a:schemeClr val="tx1">
                    <a:lumMod val="95000"/>
                    <a:lumOff val="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0626B9A6-5EC1-C14C-9834-6CEF25348709}" type="datetime1">
              <a:rPr lang="zh-CN" altLang="en-US"/>
              <a:pPr>
                <a:defRPr/>
              </a:pPr>
              <a:t>18/6/14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B39D470-668E-C646-A87C-C411360DFB12}" type="slidenum">
              <a:rPr lang="zh-CN" altLang="en-US"/>
              <a:pPr>
                <a:defRPr/>
              </a:pPr>
              <a:t>‹#›</a:t>
            </a:fld>
            <a:endParaRPr lang="zh-CN" altLang="en-US"/>
          </a:p>
        </p:txBody>
      </p:sp>
    </p:spTree>
    <p:extLst>
      <p:ext uri="{BB962C8B-B14F-4D97-AF65-F5344CB8AC3E}">
        <p14:creationId xmlns:p14="http://schemas.microsoft.com/office/powerpoint/2010/main" val="4148717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 name="图片 8"/>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1"/>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9"/>
          <p:cNvPicPr>
            <a:picLocks noChangeAspect="1"/>
          </p:cNvPicPr>
          <p:nvPr/>
        </p:nvPicPr>
        <p:blipFill rotWithShape="1">
          <a:blip r:embed="rId3" cstate="print">
            <a:extLst>
              <a:ext uri="{28A0092B-C50C-407E-A947-70E740481C1C}">
                <a14:useLocalDpi xmlns:a14="http://schemas.microsoft.com/office/drawing/2010/main" val="0"/>
              </a:ext>
            </a:extLst>
          </a:blip>
          <a:srcRect l="59173" b="45512"/>
          <a:stretch>
            <a:fillRect/>
          </a:stretch>
        </p:blipFill>
        <p:spPr bwMode="auto">
          <a:xfrm flipV="1">
            <a:off x="6241142" y="5045550"/>
            <a:ext cx="2902857" cy="1812449"/>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6"/>
          <p:cNvSpPr>
            <a:spLocks noGrp="1"/>
          </p:cNvSpPr>
          <p:nvPr>
            <p:ph sz="quarter" idx="13"/>
          </p:nvPr>
        </p:nvSpPr>
        <p:spPr>
          <a:xfrm>
            <a:off x="842963" y="762000"/>
            <a:ext cx="7458075" cy="5314951"/>
          </a:xfrm>
        </p:spPr>
        <p:txBody>
          <a:bodyPr>
            <a:normAutofit/>
          </a:bodyPr>
          <a:lstStyle>
            <a:lvl1pPr>
              <a:defRPr sz="2400"/>
            </a:lvl1pPr>
            <a:lvl2pPr>
              <a:defRPr sz="2000"/>
            </a:lvl2pPr>
            <a:lvl3pPr>
              <a:defRPr sz="1800"/>
            </a:lvl3pPr>
            <a:lvl4pPr>
              <a:defRPr sz="1800"/>
            </a:lvl4pPr>
            <a:lvl5pPr>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14"/>
          </p:nvPr>
        </p:nvSpPr>
        <p:spPr/>
        <p:txBody>
          <a:bodyPr/>
          <a:lstStyle>
            <a:lvl1pPr>
              <a:defRPr/>
            </a:lvl1pPr>
          </a:lstStyle>
          <a:p>
            <a:pPr>
              <a:defRPr/>
            </a:pPr>
            <a:fld id="{967401F8-9E4A-FE46-9BF3-4D8526550935}" type="datetime1">
              <a:rPr lang="zh-CN" altLang="en-US"/>
              <a:pPr>
                <a:defRPr/>
              </a:pPr>
              <a:t>18/6/14</a:t>
            </a:fld>
            <a:endParaRPr lang="zh-CN" altLang="en-US"/>
          </a:p>
        </p:txBody>
      </p:sp>
      <p:sp>
        <p:nvSpPr>
          <p:cNvPr id="6" name="页脚占位符 3"/>
          <p:cNvSpPr>
            <a:spLocks noGrp="1"/>
          </p:cNvSpPr>
          <p:nvPr>
            <p:ph type="ftr" sz="quarter" idx="15"/>
          </p:nvPr>
        </p:nvSpPr>
        <p:spPr/>
        <p:txBody>
          <a:bodyPr/>
          <a:lstStyle>
            <a:lvl1pPr>
              <a:defRPr/>
            </a:lvl1pPr>
          </a:lstStyle>
          <a:p>
            <a:pPr>
              <a:defRPr/>
            </a:pPr>
            <a:endParaRPr lang="zh-CN" altLang="en-US"/>
          </a:p>
        </p:txBody>
      </p:sp>
      <p:sp>
        <p:nvSpPr>
          <p:cNvPr id="8" name="灯片编号占位符 4"/>
          <p:cNvSpPr>
            <a:spLocks noGrp="1"/>
          </p:cNvSpPr>
          <p:nvPr>
            <p:ph type="sldNum" sz="quarter" idx="16"/>
          </p:nvPr>
        </p:nvSpPr>
        <p:spPr/>
        <p:txBody>
          <a:bodyPr/>
          <a:lstStyle>
            <a:lvl1pPr>
              <a:defRPr/>
            </a:lvl1pPr>
          </a:lstStyle>
          <a:p>
            <a:pPr>
              <a:defRPr/>
            </a:pPr>
            <a:fld id="{E21701BC-9DFF-BB4E-9F3C-CEC1EF764A81}" type="slidenum">
              <a:rPr lang="zh-CN" altLang="en-US"/>
              <a:pPr>
                <a:defRPr/>
              </a:pPr>
              <a:t>‹#›</a:t>
            </a:fld>
            <a:endParaRPr lang="zh-CN" altLang="en-US"/>
          </a:p>
        </p:txBody>
      </p:sp>
    </p:spTree>
    <p:extLst>
      <p:ext uri="{BB962C8B-B14F-4D97-AF65-F5344CB8AC3E}">
        <p14:creationId xmlns:p14="http://schemas.microsoft.com/office/powerpoint/2010/main" val="191994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 panose="02010609060101010101" charset="-122"/>
                <a:ea typeface="楷体" panose="02010609060101010101" charset="-122"/>
              </a:defRPr>
            </a:lvl1p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C76FED07-161A-4B45-A29C-2ECCC88DE715}" type="datetime1">
              <a:rPr lang="zh-CN" altLang="en-US"/>
              <a:pPr>
                <a:defRPr/>
              </a:pPr>
              <a:t>18/6/14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D9ADB26-21CB-9F43-A898-57643C231E47}" type="slidenum">
              <a:rPr lang="zh-CN" altLang="en-US"/>
              <a:pPr>
                <a:defRPr/>
              </a:pPr>
              <a:t>‹#›</a:t>
            </a:fld>
            <a:endParaRPr lang="zh-CN" altLang="en-US"/>
          </a:p>
        </p:txBody>
      </p:sp>
    </p:spTree>
    <p:extLst>
      <p:ext uri="{BB962C8B-B14F-4D97-AF65-F5344CB8AC3E}">
        <p14:creationId xmlns:p14="http://schemas.microsoft.com/office/powerpoint/2010/main" val="1495571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 panose="02010609060101010101" charset="-122"/>
                <a:ea typeface="楷体" panose="02010609060101010101" charset="-122"/>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p:txBody>
          <a:bodyPr/>
          <a:lstStyle>
            <a:lvl1pPr>
              <a:defRPr>
                <a:latin typeface="楷体" panose="02010609060101010101" charset="-122"/>
                <a:ea typeface="楷体" panose="02010609060101010101" charset="-122"/>
              </a:defRPr>
            </a:lvl1pPr>
            <a:lvl2pPr>
              <a:defRPr>
                <a:latin typeface="楷体" panose="02010609060101010101" charset="-122"/>
                <a:ea typeface="楷体" panose="02010609060101010101" charset="-122"/>
              </a:defRPr>
            </a:lvl2pPr>
            <a:lvl3pPr>
              <a:defRPr>
                <a:latin typeface="楷体" panose="02010609060101010101" charset="-122"/>
                <a:ea typeface="楷体" panose="02010609060101010101" charset="-122"/>
              </a:defRPr>
            </a:lvl3pPr>
            <a:lvl4pPr>
              <a:defRPr>
                <a:latin typeface="楷体" panose="02010609060101010101" charset="-122"/>
                <a:ea typeface="楷体" panose="02010609060101010101" charset="-122"/>
              </a:defRPr>
            </a:lvl4pPr>
            <a:lvl5pPr>
              <a:defRPr>
                <a:latin typeface="楷体" panose="02010609060101010101" charset="-122"/>
                <a:ea typeface="楷体" panose="02010609060101010101" charset="-122"/>
              </a:defRPr>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77F871C8-F1B9-3046-AFEE-DC7F543403AA}" type="datetime1">
              <a:rPr lang="zh-CN" altLang="en-US"/>
              <a:pPr>
                <a:defRPr/>
              </a:pPr>
              <a:t>18/6/14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7BAE191-AE50-5E45-8B4D-0836EBA5A429}" type="slidenum">
              <a:rPr lang="zh-CN" altLang="en-US"/>
              <a:pPr>
                <a:defRPr/>
              </a:pPr>
              <a:t>‹#›</a:t>
            </a:fld>
            <a:endParaRPr lang="zh-CN" altLang="en-US"/>
          </a:p>
        </p:txBody>
      </p:sp>
    </p:spTree>
    <p:extLst>
      <p:ext uri="{BB962C8B-B14F-4D97-AF65-F5344CB8AC3E}">
        <p14:creationId xmlns:p14="http://schemas.microsoft.com/office/powerpoint/2010/main" val="357906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8"/>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1"/>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p:cNvPicPr>
            <a:picLocks noChangeAspect="1"/>
          </p:cNvPicPr>
          <p:nvPr/>
        </p:nvPicPr>
        <p:blipFill rotWithShape="1">
          <a:blip r:embed="rId3" cstate="print">
            <a:extLst>
              <a:ext uri="{28A0092B-C50C-407E-A947-70E740481C1C}">
                <a14:useLocalDpi xmlns:a14="http://schemas.microsoft.com/office/drawing/2010/main" val="0"/>
              </a:ext>
            </a:extLst>
          </a:blip>
          <a:srcRect l="59173" b="45512"/>
          <a:stretch>
            <a:fillRect/>
          </a:stretch>
        </p:blipFill>
        <p:spPr bwMode="auto">
          <a:xfrm flipV="1">
            <a:off x="6241142" y="5045550"/>
            <a:ext cx="2902857" cy="1812449"/>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350770" y="4445"/>
            <a:ext cx="6164580" cy="1325880"/>
          </a:xfrm>
        </p:spPr>
        <p:txBody>
          <a:bodyPr>
            <a:normAutofit/>
          </a:bodyPr>
          <a:lstStyle>
            <a:lvl1pPr>
              <a:defRPr>
                <a:latin typeface="楷体" panose="02010609060101010101" charset="-122"/>
                <a:ea typeface="楷体" panose="02010609060101010101" charset="-122"/>
              </a:defRPr>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28650" y="1966912"/>
            <a:ext cx="7886700" cy="4092575"/>
          </a:xfrm>
        </p:spPr>
        <p:txBody>
          <a:bodyPr>
            <a:normAutofit/>
          </a:bodyPr>
          <a:lstStyle>
            <a:lvl1pPr>
              <a:buClr>
                <a:srgbClr val="FF0066"/>
              </a:buClr>
              <a:buFont typeface="Wingdings" panose="05000000000000000000" charset="0"/>
              <a:buChar char=""/>
              <a:defRPr sz="2800">
                <a:latin typeface="楷体" panose="02010609060101010101" charset="-122"/>
                <a:ea typeface="楷体" panose="02010609060101010101" charset="-122"/>
              </a:defRPr>
            </a:lvl1pPr>
            <a:lvl2pPr>
              <a:buClr>
                <a:srgbClr val="FF0066"/>
              </a:buClr>
              <a:buSzPct val="75000"/>
              <a:buFont typeface="Wingdings" panose="05000000000000000000" charset="0"/>
              <a:buChar char=""/>
              <a:defRPr sz="2400">
                <a:latin typeface="楷体" panose="02010609060101010101" charset="-122"/>
                <a:ea typeface="楷体" panose="02010609060101010101" charset="-122"/>
              </a:defRPr>
            </a:lvl2pPr>
            <a:lvl3pPr>
              <a:buClr>
                <a:srgbClr val="FF0066"/>
              </a:buClr>
              <a:buFont typeface="Wingdings" panose="05000000000000000000" charset="0"/>
              <a:buChar char=""/>
              <a:defRPr sz="1800">
                <a:latin typeface="楷体" panose="02010609060101010101" charset="-122"/>
                <a:ea typeface="楷体" panose="02010609060101010101" charset="-122"/>
              </a:defRPr>
            </a:lvl3pPr>
            <a:lvl4pPr>
              <a:buClr>
                <a:srgbClr val="FF0066"/>
              </a:buClr>
              <a:buFont typeface="Wingdings" panose="05000000000000000000" charset="0"/>
              <a:buChar char=""/>
              <a:defRPr sz="1800">
                <a:latin typeface="楷体" panose="02010609060101010101" charset="-122"/>
                <a:ea typeface="楷体" panose="02010609060101010101" charset="-122"/>
              </a:defRPr>
            </a:lvl4pPr>
            <a:lvl5pPr>
              <a:buClr>
                <a:srgbClr val="FF0066"/>
              </a:buClr>
              <a:buFont typeface="Wingdings" panose="05000000000000000000" charset="0"/>
              <a:buChar char=""/>
              <a:defRPr sz="1800">
                <a:latin typeface="楷体" panose="02010609060101010101" charset="-122"/>
                <a:ea typeface="楷体" panose="02010609060101010101" charset="-122"/>
              </a:defRPr>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日期占位符 3"/>
          <p:cNvSpPr>
            <a:spLocks noGrp="1"/>
          </p:cNvSpPr>
          <p:nvPr>
            <p:ph type="dt" sz="half" idx="10"/>
          </p:nvPr>
        </p:nvSpPr>
        <p:spPr/>
        <p:txBody>
          <a:bodyPr/>
          <a:lstStyle>
            <a:lvl1pPr>
              <a:defRPr/>
            </a:lvl1pPr>
          </a:lstStyle>
          <a:p>
            <a:pPr>
              <a:defRPr/>
            </a:pPr>
            <a:fld id="{5F4F2A3A-7525-6F4D-9331-A7BCB981B2DD}" type="datetime1">
              <a:rPr lang="zh-CN" altLang="en-US"/>
              <a:pPr>
                <a:defRPr/>
              </a:pPr>
              <a:t>18/6/14</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C80664D-8DC8-2A48-9975-B1875ADB1BBB}" type="slidenum">
              <a:rPr lang="zh-CN" altLang="en-US"/>
              <a:pPr>
                <a:defRPr/>
              </a:pPr>
              <a:t>‹#›</a:t>
            </a:fld>
            <a:endParaRPr lang="zh-CN" altLang="en-US"/>
          </a:p>
        </p:txBody>
      </p:sp>
    </p:spTree>
    <p:extLst>
      <p:ext uri="{BB962C8B-B14F-4D97-AF65-F5344CB8AC3E}">
        <p14:creationId xmlns:p14="http://schemas.microsoft.com/office/powerpoint/2010/main" val="249221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图片 19"/>
          <p:cNvPicPr>
            <a:picLocks noChangeAspect="1" noChangeArrowheads="1"/>
          </p:cNvPicPr>
          <p:nvPr/>
        </p:nvPicPr>
        <p:blipFill>
          <a:blip r:embed="rId2">
            <a:extLst>
              <a:ext uri="{28A0092B-C50C-407E-A947-70E740481C1C}">
                <a14:useLocalDpi xmlns:a14="http://schemas.microsoft.com/office/drawing/2010/main" val="0"/>
              </a:ext>
            </a:extLst>
          </a:blip>
          <a:srcRect r="22466"/>
          <a:stretch>
            <a:fillRect/>
          </a:stretch>
        </p:blipFill>
        <p:spPr bwMode="auto">
          <a:xfrm>
            <a:off x="-28575" y="0"/>
            <a:ext cx="9172575"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87117" t="47594"/>
          <a:stretch>
            <a:fillRect/>
          </a:stretch>
        </p:blipFill>
        <p:spPr bwMode="auto">
          <a:xfrm>
            <a:off x="7589577" y="2767261"/>
            <a:ext cx="1582998" cy="3012482"/>
          </a:xfrm>
          <a:custGeom>
            <a:avLst/>
            <a:gdLst>
              <a:gd name="connsiteX0" fmla="*/ 791497 w 1582994"/>
              <a:gd name="connsiteY0" fmla="*/ 0 h 3012481"/>
              <a:gd name="connsiteX1" fmla="*/ 1582994 w 1582994"/>
              <a:gd name="connsiteY1" fmla="*/ 0 h 3012481"/>
              <a:gd name="connsiteX2" fmla="*/ 1582994 w 1582994"/>
              <a:gd name="connsiteY2" fmla="*/ 3012481 h 3012481"/>
              <a:gd name="connsiteX3" fmla="*/ 0 w 1582994"/>
              <a:gd name="connsiteY3" fmla="*/ 3012481 h 3012481"/>
              <a:gd name="connsiteX4" fmla="*/ 0 w 1582994"/>
              <a:gd name="connsiteY4" fmla="*/ 522514 h 3012481"/>
              <a:gd name="connsiteX5" fmla="*/ 791497 w 1582994"/>
              <a:gd name="connsiteY5" fmla="*/ 522514 h 30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994" h="3012481">
                <a:moveTo>
                  <a:pt x="791497" y="0"/>
                </a:moveTo>
                <a:lnTo>
                  <a:pt x="1582994" y="0"/>
                </a:lnTo>
                <a:lnTo>
                  <a:pt x="1582994" y="3012481"/>
                </a:lnTo>
                <a:lnTo>
                  <a:pt x="0" y="3012481"/>
                </a:lnTo>
                <a:lnTo>
                  <a:pt x="0" y="522514"/>
                </a:lnTo>
                <a:lnTo>
                  <a:pt x="791497" y="52251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440253" y="4119175"/>
            <a:ext cx="4815038" cy="558800"/>
          </a:xfrm>
        </p:spPr>
        <p:txBody>
          <a:bodyPr anchor="b">
            <a:normAutofit/>
          </a:bodyPr>
          <a:lstStyle>
            <a:lvl1pPr algn="ctr">
              <a:defRPr sz="2400">
                <a:solidFill>
                  <a:schemeClr val="tx1">
                    <a:lumMod val="85000"/>
                    <a:lumOff val="15000"/>
                  </a:schemeClr>
                </a:solidFill>
              </a:defRPr>
            </a:lvl1pPr>
          </a:lstStyle>
          <a:p>
            <a:r>
              <a:rPr lang="en-US" altLang="zh-CN" noProof="1" smtClean="0"/>
              <a:t>Click to edit Master title style</a:t>
            </a:r>
            <a:endParaRPr lang="zh-CN" altLang="en-US" noProof="1"/>
          </a:p>
        </p:txBody>
      </p:sp>
      <p:sp>
        <p:nvSpPr>
          <p:cNvPr id="3" name="文本占位符 2"/>
          <p:cNvSpPr>
            <a:spLocks noGrp="1"/>
          </p:cNvSpPr>
          <p:nvPr>
            <p:ph type="body" idx="1"/>
          </p:nvPr>
        </p:nvSpPr>
        <p:spPr>
          <a:xfrm>
            <a:off x="2440252" y="4715075"/>
            <a:ext cx="4815038" cy="819451"/>
          </a:xfrm>
        </p:spPr>
        <p:txBody>
          <a:bodyPr>
            <a:normAutofit/>
          </a:bodyPr>
          <a:lstStyle>
            <a:lvl1pPr marL="0" indent="0" algn="ctr">
              <a:buNone/>
              <a:defRPr sz="180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6" name="日期占位符 3"/>
          <p:cNvSpPr>
            <a:spLocks noGrp="1"/>
          </p:cNvSpPr>
          <p:nvPr>
            <p:ph type="dt" sz="half" idx="10"/>
          </p:nvPr>
        </p:nvSpPr>
        <p:spPr/>
        <p:txBody>
          <a:bodyPr/>
          <a:lstStyle>
            <a:lvl1pPr>
              <a:defRPr/>
            </a:lvl1pPr>
          </a:lstStyle>
          <a:p>
            <a:pPr>
              <a:defRPr/>
            </a:pPr>
            <a:fld id="{AB2CF397-422E-5B45-9DD5-A687521CD75F}" type="datetime1">
              <a:rPr lang="zh-CN" altLang="en-US"/>
              <a:pPr>
                <a:defRPr/>
              </a:pPr>
              <a:t>18/6/14</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DF2C50CD-EF64-9346-9B24-DBF8DECC8181}" type="slidenum">
              <a:rPr lang="zh-CN" altLang="en-US"/>
              <a:pPr>
                <a:defRPr/>
              </a:pPr>
              <a:t>‹#›</a:t>
            </a:fld>
            <a:endParaRPr lang="zh-CN" altLang="en-US"/>
          </a:p>
        </p:txBody>
      </p:sp>
    </p:spTree>
    <p:extLst>
      <p:ext uri="{BB962C8B-B14F-4D97-AF65-F5344CB8AC3E}">
        <p14:creationId xmlns:p14="http://schemas.microsoft.com/office/powerpoint/2010/main" val="3981958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9"/>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1"/>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59173" b="45512"/>
          <a:stretch>
            <a:fillRect/>
          </a:stretch>
        </p:blipFill>
        <p:spPr bwMode="auto">
          <a:xfrm flipV="1">
            <a:off x="6241142" y="5045550"/>
            <a:ext cx="2902857" cy="1812449"/>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28650" y="581026"/>
            <a:ext cx="7886700" cy="1325563"/>
          </a:xfrm>
        </p:spPr>
        <p:txBody>
          <a:bodyPr>
            <a:normAutofit/>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2041526"/>
            <a:ext cx="3886200" cy="4016375"/>
          </a:xfrm>
        </p:spPr>
        <p:txBody>
          <a:bodyPr>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2041526"/>
            <a:ext cx="3886200" cy="4016375"/>
          </a:xfrm>
        </p:spPr>
        <p:txBody>
          <a:bodyPr>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4"/>
          <p:cNvSpPr>
            <a:spLocks noGrp="1"/>
          </p:cNvSpPr>
          <p:nvPr>
            <p:ph type="dt" sz="half" idx="10"/>
          </p:nvPr>
        </p:nvSpPr>
        <p:spPr/>
        <p:txBody>
          <a:bodyPr/>
          <a:lstStyle>
            <a:lvl1pPr>
              <a:defRPr/>
            </a:lvl1pPr>
          </a:lstStyle>
          <a:p>
            <a:pPr>
              <a:defRPr/>
            </a:pPr>
            <a:fld id="{59AD9B65-4A25-3F4C-9C75-F60553745700}" type="datetime1">
              <a:rPr lang="zh-CN" altLang="en-US"/>
              <a:pPr>
                <a:defRPr/>
              </a:pPr>
              <a:t>18/6/14</a:t>
            </a:fld>
            <a:endParaRPr lang="zh-CN" altLang="en-US"/>
          </a:p>
        </p:txBody>
      </p:sp>
      <p:sp>
        <p:nvSpPr>
          <p:cNvPr id="8" name="页脚占位符 5"/>
          <p:cNvSpPr>
            <a:spLocks noGrp="1"/>
          </p:cNvSpPr>
          <p:nvPr>
            <p:ph type="ftr" sz="quarter" idx="11"/>
          </p:nvPr>
        </p:nvSpPr>
        <p:spPr/>
        <p:txBody>
          <a:bodyPr/>
          <a:lstStyle>
            <a:lvl1pPr>
              <a:defRPr/>
            </a:lvl1pPr>
          </a:lstStyle>
          <a:p>
            <a:pPr>
              <a:defRPr/>
            </a:pPr>
            <a:endParaRPr lang="zh-CN" altLang="en-US"/>
          </a:p>
        </p:txBody>
      </p:sp>
      <p:sp>
        <p:nvSpPr>
          <p:cNvPr id="9" name="灯片编号占位符 6"/>
          <p:cNvSpPr>
            <a:spLocks noGrp="1"/>
          </p:cNvSpPr>
          <p:nvPr>
            <p:ph type="sldNum" sz="quarter" idx="12"/>
          </p:nvPr>
        </p:nvSpPr>
        <p:spPr/>
        <p:txBody>
          <a:bodyPr/>
          <a:lstStyle>
            <a:lvl1pPr>
              <a:defRPr/>
            </a:lvl1pPr>
          </a:lstStyle>
          <a:p>
            <a:pPr>
              <a:defRPr/>
            </a:pPr>
            <a:fld id="{B4C1E15A-ED52-964D-83FF-3247EB1809C2}" type="slidenum">
              <a:rPr lang="zh-CN" altLang="en-US"/>
              <a:pPr>
                <a:defRPr/>
              </a:pPr>
              <a:t>‹#›</a:t>
            </a:fld>
            <a:endParaRPr lang="zh-CN" altLang="en-US"/>
          </a:p>
        </p:txBody>
      </p:sp>
    </p:spTree>
    <p:extLst>
      <p:ext uri="{BB962C8B-B14F-4D97-AF65-F5344CB8AC3E}">
        <p14:creationId xmlns:p14="http://schemas.microsoft.com/office/powerpoint/2010/main" val="321868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normAutofit/>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2" y="1758163"/>
            <a:ext cx="3868340" cy="823912"/>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2" y="2646947"/>
            <a:ext cx="3868340" cy="3542716"/>
          </a:xfrm>
        </p:spPr>
        <p:txBody>
          <a:bodyPr>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758163"/>
            <a:ext cx="3887391" cy="823912"/>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646947"/>
            <a:ext cx="3887391" cy="3542716"/>
          </a:xfrm>
        </p:spPr>
        <p:txBody>
          <a:bodyPr>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AF53B65F-DDD0-DF42-96CA-C81825CE4E29}" type="datetime1">
              <a:rPr lang="zh-CN" altLang="en-US"/>
              <a:pPr>
                <a:defRPr/>
              </a:pPr>
              <a:t>18/6/14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EAF3D63-3A37-AD46-AD9A-604780C0423A}" type="slidenum">
              <a:rPr lang="zh-CN" altLang="en-US"/>
              <a:pPr>
                <a:defRPr/>
              </a:pPr>
              <a:t>‹#›</a:t>
            </a:fld>
            <a:endParaRPr lang="zh-CN" altLang="en-US"/>
          </a:p>
        </p:txBody>
      </p:sp>
    </p:spTree>
    <p:extLst>
      <p:ext uri="{BB962C8B-B14F-4D97-AF65-F5344CB8AC3E}">
        <p14:creationId xmlns:p14="http://schemas.microsoft.com/office/powerpoint/2010/main" val="1777407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l="12091" r="7166"/>
          <a:stretch>
            <a:fillRect/>
          </a:stretch>
        </p:blipFill>
        <p:spPr bwMode="auto">
          <a:xfrm>
            <a:off x="0" y="0"/>
            <a:ext cx="91440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17"/>
          <p:cNvSpPr txBox="1">
            <a:spLocks noChangeArrowheads="1"/>
          </p:cNvSpPr>
          <p:nvPr/>
        </p:nvSpPr>
        <p:spPr bwMode="auto">
          <a:xfrm>
            <a:off x="679450" y="4316413"/>
            <a:ext cx="1666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宋体" charset="0"/>
                <a:cs typeface="宋体" charset="0"/>
              </a:defRPr>
            </a:lvl1pPr>
            <a:lvl2pPr>
              <a:defRPr>
                <a:solidFill>
                  <a:schemeClr val="tx1"/>
                </a:solidFill>
                <a:latin typeface="Book Antiqua" charset="0"/>
                <a:ea typeface="宋体" charset="0"/>
                <a:cs typeface="宋体" charset="0"/>
              </a:defRPr>
            </a:lvl2pPr>
            <a:lvl3pPr>
              <a:defRPr>
                <a:solidFill>
                  <a:schemeClr val="tx1"/>
                </a:solidFill>
                <a:latin typeface="Book Antiqua" charset="0"/>
                <a:ea typeface="宋体" charset="0"/>
                <a:cs typeface="宋体" charset="0"/>
              </a:defRPr>
            </a:lvl3pPr>
            <a:lvl4pPr>
              <a:defRPr>
                <a:solidFill>
                  <a:schemeClr val="tx1"/>
                </a:solidFill>
                <a:latin typeface="Book Antiqua" charset="0"/>
                <a:ea typeface="宋体" charset="0"/>
                <a:cs typeface="宋体" charset="0"/>
              </a:defRPr>
            </a:lvl4pPr>
            <a:lvl5pPr>
              <a:defRPr>
                <a:solidFill>
                  <a:schemeClr val="tx1"/>
                </a:solidFill>
                <a:latin typeface="Book Antiqua" charset="0"/>
                <a:ea typeface="宋体" charset="0"/>
                <a:cs typeface="宋体" charset="0"/>
              </a:defRPr>
            </a:lvl5pPr>
            <a:lvl6pPr fontAlgn="base">
              <a:spcBef>
                <a:spcPct val="0"/>
              </a:spcBef>
              <a:spcAft>
                <a:spcPct val="0"/>
              </a:spcAft>
              <a:buFont typeface="Arial" charset="0"/>
              <a:defRPr>
                <a:solidFill>
                  <a:schemeClr val="tx1"/>
                </a:solidFill>
                <a:latin typeface="Book Antiqua" charset="0"/>
                <a:ea typeface="宋体" charset="0"/>
                <a:cs typeface="宋体" charset="0"/>
              </a:defRPr>
            </a:lvl6pPr>
            <a:lvl7pPr fontAlgn="base">
              <a:spcBef>
                <a:spcPct val="0"/>
              </a:spcBef>
              <a:spcAft>
                <a:spcPct val="0"/>
              </a:spcAft>
              <a:buFont typeface="Arial" charset="0"/>
              <a:defRPr>
                <a:solidFill>
                  <a:schemeClr val="tx1"/>
                </a:solidFill>
                <a:latin typeface="Book Antiqua" charset="0"/>
                <a:ea typeface="宋体" charset="0"/>
                <a:cs typeface="宋体" charset="0"/>
              </a:defRPr>
            </a:lvl7pPr>
            <a:lvl8pPr fontAlgn="base">
              <a:spcBef>
                <a:spcPct val="0"/>
              </a:spcBef>
              <a:spcAft>
                <a:spcPct val="0"/>
              </a:spcAft>
              <a:buFont typeface="Arial" charset="0"/>
              <a:defRPr>
                <a:solidFill>
                  <a:schemeClr val="tx1"/>
                </a:solidFill>
                <a:latin typeface="Book Antiqua" charset="0"/>
                <a:ea typeface="宋体" charset="0"/>
                <a:cs typeface="宋体" charset="0"/>
              </a:defRPr>
            </a:lvl8pPr>
            <a:lvl9pPr fontAlgn="base">
              <a:spcBef>
                <a:spcPct val="0"/>
              </a:spcBef>
              <a:spcAft>
                <a:spcPct val="0"/>
              </a:spcAft>
              <a:buFont typeface="Arial" charset="0"/>
              <a:defRPr>
                <a:solidFill>
                  <a:schemeClr val="tx1"/>
                </a:solidFill>
                <a:latin typeface="Book Antiqua" charset="0"/>
                <a:ea typeface="宋体" charset="0"/>
                <a:cs typeface="宋体" charset="0"/>
              </a:defRPr>
            </a:lvl9pPr>
          </a:lstStyle>
          <a:p>
            <a:pPr>
              <a:defRPr/>
            </a:pPr>
            <a:endParaRPr lang="zh-CN" altLang="en-US" sz="1500" smtClean="0">
              <a:solidFill>
                <a:srgbClr val="4E3620"/>
              </a:solidFill>
              <a:latin typeface="方正兰亭黑简体" charset="0"/>
              <a:cs typeface="方正兰亭黑简体" charset="0"/>
            </a:endParaRPr>
          </a:p>
        </p:txBody>
      </p:sp>
      <p:sp>
        <p:nvSpPr>
          <p:cNvPr id="2" name="标题 1"/>
          <p:cNvSpPr>
            <a:spLocks noGrp="1"/>
          </p:cNvSpPr>
          <p:nvPr>
            <p:ph type="title"/>
          </p:nvPr>
        </p:nvSpPr>
        <p:spPr>
          <a:xfrm>
            <a:off x="520367" y="3320710"/>
            <a:ext cx="4051634" cy="1014893"/>
          </a:xfrm>
        </p:spPr>
        <p:txBody>
          <a:bodyPr anchor="b">
            <a:normAutofit/>
          </a:bodyPr>
          <a:lstStyle>
            <a:lvl1pPr algn="dist">
              <a:defRPr sz="4500">
                <a:solidFill>
                  <a:srgbClr val="68910C"/>
                </a:solidFill>
              </a:defRPr>
            </a:lvl1pPr>
          </a:lstStyle>
          <a:p>
            <a:r>
              <a:rPr lang="en-US" altLang="zh-CN" noProof="1" smtClean="0"/>
              <a:t>Click to edit Master title style</a:t>
            </a:r>
            <a:endParaRPr lang="zh-CN" altLang="en-US" noProof="1"/>
          </a:p>
        </p:txBody>
      </p:sp>
      <p:sp>
        <p:nvSpPr>
          <p:cNvPr id="9" name="内容占位符 8"/>
          <p:cNvSpPr>
            <a:spLocks noGrp="1"/>
          </p:cNvSpPr>
          <p:nvPr>
            <p:ph sz="quarter" idx="13"/>
          </p:nvPr>
        </p:nvSpPr>
        <p:spPr>
          <a:xfrm>
            <a:off x="520365" y="4379811"/>
            <a:ext cx="4051635" cy="700189"/>
          </a:xfrm>
        </p:spPr>
        <p:txBody>
          <a:bodyPr>
            <a:normAutofit/>
          </a:bodyPr>
          <a:lstStyle>
            <a:lvl1pPr marL="0" indent="0" algn="dist">
              <a:buNone/>
              <a:defRPr sz="1800">
                <a:solidFill>
                  <a:schemeClr val="tx1">
                    <a:lumMod val="95000"/>
                    <a:lumOff val="5000"/>
                  </a:schemeClr>
                </a:solidFill>
              </a:defRPr>
            </a:lvl1pPr>
          </a:lstStyle>
          <a:p>
            <a:pPr lvl="0"/>
            <a:r>
              <a:rPr lang="zh-CN" altLang="en-US" noProof="1" smtClean="0"/>
              <a:t>单击此处编辑母版文本样式</a:t>
            </a:r>
          </a:p>
        </p:txBody>
      </p:sp>
      <p:sp>
        <p:nvSpPr>
          <p:cNvPr id="6" name="日期占位符 2"/>
          <p:cNvSpPr>
            <a:spLocks noGrp="1"/>
          </p:cNvSpPr>
          <p:nvPr>
            <p:ph type="dt" sz="half" idx="14"/>
          </p:nvPr>
        </p:nvSpPr>
        <p:spPr/>
        <p:txBody>
          <a:bodyPr/>
          <a:lstStyle>
            <a:lvl1pPr>
              <a:defRPr/>
            </a:lvl1pPr>
          </a:lstStyle>
          <a:p>
            <a:pPr>
              <a:defRPr/>
            </a:pPr>
            <a:fld id="{5C2D3F08-92F8-384D-A36D-9534CDB38A4A}" type="datetime1">
              <a:rPr lang="zh-CN" altLang="en-US"/>
              <a:pPr>
                <a:defRPr/>
              </a:pPr>
              <a:t>18/6/14</a:t>
            </a:fld>
            <a:endParaRPr lang="zh-CN" altLang="en-US"/>
          </a:p>
        </p:txBody>
      </p:sp>
      <p:sp>
        <p:nvSpPr>
          <p:cNvPr id="7" name="页脚占位符 3"/>
          <p:cNvSpPr>
            <a:spLocks noGrp="1"/>
          </p:cNvSpPr>
          <p:nvPr>
            <p:ph type="ftr" sz="quarter" idx="15"/>
          </p:nvPr>
        </p:nvSpPr>
        <p:spPr/>
        <p:txBody>
          <a:bodyPr/>
          <a:lstStyle>
            <a:lvl1pPr>
              <a:defRPr/>
            </a:lvl1pPr>
          </a:lstStyle>
          <a:p>
            <a:pPr>
              <a:defRPr/>
            </a:pPr>
            <a:endParaRPr lang="zh-CN" altLang="en-US"/>
          </a:p>
        </p:txBody>
      </p:sp>
      <p:sp>
        <p:nvSpPr>
          <p:cNvPr id="8" name="灯片编号占位符 4"/>
          <p:cNvSpPr>
            <a:spLocks noGrp="1"/>
          </p:cNvSpPr>
          <p:nvPr>
            <p:ph type="sldNum" sz="quarter" idx="16"/>
          </p:nvPr>
        </p:nvSpPr>
        <p:spPr/>
        <p:txBody>
          <a:bodyPr/>
          <a:lstStyle>
            <a:lvl1pPr>
              <a:defRPr/>
            </a:lvl1pPr>
          </a:lstStyle>
          <a:p>
            <a:pPr>
              <a:defRPr/>
            </a:pPr>
            <a:fld id="{C0BBDC06-A1D0-9B46-9788-57A8D2C44D07}" type="slidenum">
              <a:rPr lang="zh-CN" altLang="en-US"/>
              <a:pPr>
                <a:defRPr/>
              </a:pPr>
              <a:t>‹#›</a:t>
            </a:fld>
            <a:endParaRPr lang="zh-CN" altLang="en-US"/>
          </a:p>
        </p:txBody>
      </p:sp>
    </p:spTree>
    <p:extLst>
      <p:ext uri="{BB962C8B-B14F-4D97-AF65-F5344CB8AC3E}">
        <p14:creationId xmlns:p14="http://schemas.microsoft.com/office/powerpoint/2010/main" val="3097014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220FBE6-3FC8-FA42-A611-148795B28503}" type="datetime1">
              <a:rPr lang="zh-CN" altLang="en-US"/>
              <a:pPr>
                <a:defRPr/>
              </a:pPr>
              <a:t>18/6/14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33D6A6F-4F36-D64A-AB1E-B674DF924695}" type="slidenum">
              <a:rPr lang="zh-CN" altLang="en-US"/>
              <a:pPr>
                <a:defRPr/>
              </a:pPr>
              <a:t>‹#›</a:t>
            </a:fld>
            <a:endParaRPr lang="zh-CN" altLang="en-US"/>
          </a:p>
        </p:txBody>
      </p:sp>
    </p:spTree>
    <p:extLst>
      <p:ext uri="{BB962C8B-B14F-4D97-AF65-F5344CB8AC3E}">
        <p14:creationId xmlns:p14="http://schemas.microsoft.com/office/powerpoint/2010/main" val="107501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图片 8"/>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1"/>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29841" y="711200"/>
            <a:ext cx="3196800" cy="1600200"/>
          </a:xfrm>
        </p:spPr>
        <p:txBody>
          <a:bodyPr anchor="t">
            <a:normAutofit/>
          </a:bodyPr>
          <a:lstStyle>
            <a:lvl1pPr>
              <a:defRPr sz="3200"/>
            </a:lvl1pPr>
          </a:lstStyle>
          <a:p>
            <a:r>
              <a:rPr lang="en-US" altLang="zh-CN" noProof="1" smtClean="0"/>
              <a:t>Click to edit Master title style</a:t>
            </a:r>
            <a:endParaRPr lang="zh-CN" altLang="en-US" noProof="1"/>
          </a:p>
        </p:txBody>
      </p:sp>
      <p:sp>
        <p:nvSpPr>
          <p:cNvPr id="3" name="图片占位符 2"/>
          <p:cNvSpPr>
            <a:spLocks noGrp="1" noChangeAspect="1"/>
          </p:cNvSpPr>
          <p:nvPr>
            <p:ph type="pic" idx="1"/>
          </p:nvPr>
        </p:nvSpPr>
        <p:spPr>
          <a:xfrm>
            <a:off x="4014391" y="733425"/>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CN" noProof="1" smtClean="0"/>
              <a:t>Drag picture to placeholder or click icon to add</a:t>
            </a:r>
            <a:endParaRPr lang="zh-CN" altLang="en-US" noProof="1"/>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6" name="日期占位符 4"/>
          <p:cNvSpPr>
            <a:spLocks noGrp="1"/>
          </p:cNvSpPr>
          <p:nvPr>
            <p:ph type="dt" sz="half" idx="10"/>
          </p:nvPr>
        </p:nvSpPr>
        <p:spPr/>
        <p:txBody>
          <a:bodyPr/>
          <a:lstStyle>
            <a:lvl1pPr>
              <a:defRPr/>
            </a:lvl1pPr>
          </a:lstStyle>
          <a:p>
            <a:pPr>
              <a:defRPr/>
            </a:pPr>
            <a:fld id="{6C3D3500-D00B-3343-8757-E00F25D67D7B}" type="datetime1">
              <a:rPr lang="zh-CN" altLang="en-US"/>
              <a:pPr>
                <a:defRPr/>
              </a:pPr>
              <a:t>18/6/14</a:t>
            </a:fld>
            <a:endParaRPr lang="zh-CN" altLang="en-US"/>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854F3CE6-4574-864F-9F1D-D3A454E0AD16}" type="slidenum">
              <a:rPr lang="zh-CN" altLang="en-US"/>
              <a:pPr>
                <a:defRPr/>
              </a:pPr>
              <a:t>‹#›</a:t>
            </a:fld>
            <a:endParaRPr lang="zh-CN" altLang="en-US"/>
          </a:p>
        </p:txBody>
      </p:sp>
    </p:spTree>
    <p:extLst>
      <p:ext uri="{BB962C8B-B14F-4D97-AF65-F5344CB8AC3E}">
        <p14:creationId xmlns:p14="http://schemas.microsoft.com/office/powerpoint/2010/main" val="161095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74806" y="365125"/>
            <a:ext cx="740544" cy="5811838"/>
          </a:xfrm>
        </p:spPr>
        <p:txBody>
          <a:bodyPr vert="eaVert">
            <a:normAutofit/>
          </a:bodyPr>
          <a:lstStyle>
            <a:lvl1pPr>
              <a:defRPr sz="2700"/>
            </a:lvl1p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7037872" cy="5811838"/>
          </a:xfrm>
        </p:spPr>
        <p:txBody>
          <a:bodyPr vert="eaVert">
            <a:normAutofit/>
          </a:bodyPr>
          <a:lstStyle>
            <a:lvl1pPr>
              <a:defRPr sz="2400"/>
            </a:lvl1pPr>
            <a:lvl2pPr>
              <a:defRPr sz="2000"/>
            </a:lvl2pPr>
            <a:lvl3pPr>
              <a:defRPr sz="1800"/>
            </a:lvl3pPr>
            <a:lvl4pPr>
              <a:defRPr sz="1800"/>
            </a:lvl4pPr>
            <a:lvl5pPr>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8A2DEB7-D2CF-FE47-8139-3DF1D962160E}" type="datetime1">
              <a:rPr lang="zh-CN" altLang="en-US"/>
              <a:pPr>
                <a:defRPr/>
              </a:pPr>
              <a:t>18/6/14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E946D2E-D775-9D4C-B813-F4C0E7548C70}" type="slidenum">
              <a:rPr lang="zh-CN" altLang="en-US"/>
              <a:pPr>
                <a:defRPr/>
              </a:pPr>
              <a:t>‹#›</a:t>
            </a:fld>
            <a:endParaRPr lang="zh-CN" altLang="en-US"/>
          </a:p>
        </p:txBody>
      </p:sp>
    </p:spTree>
    <p:extLst>
      <p:ext uri="{BB962C8B-B14F-4D97-AF65-F5344CB8AC3E}">
        <p14:creationId xmlns:p14="http://schemas.microsoft.com/office/powerpoint/2010/main" val="10509530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tags" Target="../tags/tag1.xml"/><Relationship Id="rId15" Type="http://schemas.openxmlformats.org/officeDocument/2006/relationships/tags" Target="../tags/tag2.xml"/><Relationship Id="rId16" Type="http://schemas.openxmlformats.org/officeDocument/2006/relationships/tags" Target="../tags/tag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4"/>
            </p:custDataLst>
          </p:nvPr>
        </p:nvSpPr>
        <p:spPr bwMode="auto">
          <a:xfrm>
            <a:off x="1203325"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4294967295"/>
            <p:custDataLst>
              <p:tags r:id="rId15"/>
            </p:custDataLst>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prstTxWarp prst="textNoShape">
              <a:avLst/>
            </a:prstTxWarp>
            <a:normAutofit/>
          </a:bodyPr>
          <a:lstStyle>
            <a:lvl1pPr>
              <a:defRPr sz="1200">
                <a:solidFill>
                  <a:srgbClr val="898989"/>
                </a:solidFill>
              </a:defRPr>
            </a:lvl1pPr>
          </a:lstStyle>
          <a:p>
            <a:pPr>
              <a:defRPr/>
            </a:pPr>
            <a:fld id="{FABB71D8-8E5F-9245-8F3D-9169C2BDAB9F}" type="datetime1">
              <a:rPr lang="zh-CN" altLang="en-US"/>
              <a:pPr>
                <a:defRPr/>
              </a:pPr>
              <a:t>18/6/14</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prstTxWarp prst="textNoShape">
              <a:avLst/>
            </a:prstTxWarp>
            <a:normAutofit/>
          </a:bodyPr>
          <a:lstStyle>
            <a:lvl1pPr algn="ctr">
              <a:defRPr sz="1200">
                <a:solidFill>
                  <a:srgbClr val="898989"/>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normAutofit/>
          </a:bodyPr>
          <a:lstStyle>
            <a:lvl1pPr algn="r">
              <a:defRPr sz="1200">
                <a:solidFill>
                  <a:srgbClr val="898989"/>
                </a:solidFill>
              </a:defRPr>
            </a:lvl1pPr>
          </a:lstStyle>
          <a:p>
            <a:pPr>
              <a:defRPr/>
            </a:pPr>
            <a:fld id="{E37ED670-96EB-E942-A654-7A55356EC083}" type="slidenum">
              <a:rPr lang="zh-CN" altLang="en-US"/>
              <a:pPr>
                <a:defRPr/>
              </a:pPr>
              <a:t>‹#›</a:t>
            </a:fld>
            <a:endParaRPr lang="zh-CN" altLang="en-US"/>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00">
              <a:solidFill>
                <a:srgbClr val="FFFFFF"/>
              </a:solidFill>
              <a:latin typeface="Arial" charset="0"/>
              <a:ea typeface="黑体" charset="0"/>
              <a:cs typeface="黑体" charset="0"/>
            </a:endParaRPr>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68" r:id="rId5"/>
    <p:sldLayoutId id="2147483877" r:id="rId6"/>
    <p:sldLayoutId id="2147483869" r:id="rId7"/>
    <p:sldLayoutId id="2147483878" r:id="rId8"/>
    <p:sldLayoutId id="2147483870" r:id="rId9"/>
    <p:sldLayoutId id="2147483879" r:id="rId10"/>
    <p:sldLayoutId id="2147483871" r:id="rId11"/>
    <p:sldLayoutId id="2147483872" r:id="rId12"/>
  </p:sldLayoutIdLst>
  <p:txStyles>
    <p:titleStyle>
      <a:lvl1pPr algn="l" defTabSz="685800" rtl="0" eaLnBrk="0" fontAlgn="base" hangingPunct="0">
        <a:lnSpc>
          <a:spcPct val="90000"/>
        </a:lnSpc>
        <a:spcBef>
          <a:spcPct val="0"/>
        </a:spcBef>
        <a:spcAft>
          <a:spcPct val="0"/>
        </a:spcAft>
        <a:defRPr sz="3600" kern="1200">
          <a:solidFill>
            <a:schemeClr val="tx1"/>
          </a:solidFill>
          <a:latin typeface="楷体" panose="02010609060101010101" charset="-122"/>
          <a:ea typeface="ＭＳ Ｐゴシック" charset="0"/>
          <a:cs typeface="楷体" charset="0"/>
        </a:defRPr>
      </a:lvl1pPr>
      <a:lvl2pPr algn="l" defTabSz="685800" rtl="0" eaLnBrk="0" fontAlgn="base" hangingPunct="0">
        <a:lnSpc>
          <a:spcPct val="90000"/>
        </a:lnSpc>
        <a:spcBef>
          <a:spcPct val="0"/>
        </a:spcBef>
        <a:spcAft>
          <a:spcPct val="0"/>
        </a:spcAft>
        <a:defRPr sz="3600">
          <a:solidFill>
            <a:schemeClr val="tx1"/>
          </a:solidFill>
          <a:latin typeface="楷体" charset="0"/>
          <a:ea typeface="ＭＳ Ｐゴシック" charset="0"/>
          <a:cs typeface="楷体" charset="0"/>
        </a:defRPr>
      </a:lvl2pPr>
      <a:lvl3pPr algn="l" defTabSz="685800" rtl="0" eaLnBrk="0" fontAlgn="base" hangingPunct="0">
        <a:lnSpc>
          <a:spcPct val="90000"/>
        </a:lnSpc>
        <a:spcBef>
          <a:spcPct val="0"/>
        </a:spcBef>
        <a:spcAft>
          <a:spcPct val="0"/>
        </a:spcAft>
        <a:defRPr sz="3600">
          <a:solidFill>
            <a:schemeClr val="tx1"/>
          </a:solidFill>
          <a:latin typeface="楷体" charset="0"/>
          <a:ea typeface="ＭＳ Ｐゴシック" charset="0"/>
          <a:cs typeface="楷体" charset="0"/>
        </a:defRPr>
      </a:lvl3pPr>
      <a:lvl4pPr algn="l" defTabSz="685800" rtl="0" eaLnBrk="0" fontAlgn="base" hangingPunct="0">
        <a:lnSpc>
          <a:spcPct val="90000"/>
        </a:lnSpc>
        <a:spcBef>
          <a:spcPct val="0"/>
        </a:spcBef>
        <a:spcAft>
          <a:spcPct val="0"/>
        </a:spcAft>
        <a:defRPr sz="3600">
          <a:solidFill>
            <a:schemeClr val="tx1"/>
          </a:solidFill>
          <a:latin typeface="楷体" charset="0"/>
          <a:ea typeface="ＭＳ Ｐゴシック" charset="0"/>
          <a:cs typeface="楷体" charset="0"/>
        </a:defRPr>
      </a:lvl4pPr>
      <a:lvl5pPr algn="l" defTabSz="685800" rtl="0" eaLnBrk="0" fontAlgn="base" hangingPunct="0">
        <a:lnSpc>
          <a:spcPct val="90000"/>
        </a:lnSpc>
        <a:spcBef>
          <a:spcPct val="0"/>
        </a:spcBef>
        <a:spcAft>
          <a:spcPct val="0"/>
        </a:spcAft>
        <a:defRPr sz="3600">
          <a:solidFill>
            <a:schemeClr val="tx1"/>
          </a:solidFill>
          <a:latin typeface="楷体" charset="0"/>
          <a:ea typeface="ＭＳ Ｐゴシック" charset="0"/>
          <a:cs typeface="楷体" charset="0"/>
        </a:defRPr>
      </a:lvl5pPr>
      <a:lvl6pPr marL="457200" algn="l" defTabSz="685800" rtl="0" fontAlgn="base">
        <a:lnSpc>
          <a:spcPct val="90000"/>
        </a:lnSpc>
        <a:spcBef>
          <a:spcPct val="0"/>
        </a:spcBef>
        <a:spcAft>
          <a:spcPct val="0"/>
        </a:spcAft>
        <a:defRPr sz="3600">
          <a:solidFill>
            <a:schemeClr val="tx1"/>
          </a:solidFill>
          <a:latin typeface="楷体" charset="0"/>
          <a:ea typeface="楷体" charset="0"/>
          <a:cs typeface="楷体" charset="0"/>
        </a:defRPr>
      </a:lvl6pPr>
      <a:lvl7pPr marL="914400" algn="l" defTabSz="685800" rtl="0" fontAlgn="base">
        <a:lnSpc>
          <a:spcPct val="90000"/>
        </a:lnSpc>
        <a:spcBef>
          <a:spcPct val="0"/>
        </a:spcBef>
        <a:spcAft>
          <a:spcPct val="0"/>
        </a:spcAft>
        <a:defRPr sz="3600">
          <a:solidFill>
            <a:schemeClr val="tx1"/>
          </a:solidFill>
          <a:latin typeface="楷体" charset="0"/>
          <a:ea typeface="楷体" charset="0"/>
          <a:cs typeface="楷体" charset="0"/>
        </a:defRPr>
      </a:lvl7pPr>
      <a:lvl8pPr marL="1371600" algn="l" defTabSz="685800" rtl="0" fontAlgn="base">
        <a:lnSpc>
          <a:spcPct val="90000"/>
        </a:lnSpc>
        <a:spcBef>
          <a:spcPct val="0"/>
        </a:spcBef>
        <a:spcAft>
          <a:spcPct val="0"/>
        </a:spcAft>
        <a:defRPr sz="3600">
          <a:solidFill>
            <a:schemeClr val="tx1"/>
          </a:solidFill>
          <a:latin typeface="楷体" charset="0"/>
          <a:ea typeface="楷体" charset="0"/>
          <a:cs typeface="楷体" charset="0"/>
        </a:defRPr>
      </a:lvl8pPr>
      <a:lvl9pPr marL="1828800" algn="l" defTabSz="685800" rtl="0" fontAlgn="base">
        <a:lnSpc>
          <a:spcPct val="90000"/>
        </a:lnSpc>
        <a:spcBef>
          <a:spcPct val="0"/>
        </a:spcBef>
        <a:spcAft>
          <a:spcPct val="0"/>
        </a:spcAft>
        <a:defRPr sz="3600">
          <a:solidFill>
            <a:schemeClr val="tx1"/>
          </a:solidFill>
          <a:latin typeface="楷体" charset="0"/>
          <a:ea typeface="楷体" charset="0"/>
          <a:cs typeface="楷体" charset="0"/>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800" kern="1200">
          <a:solidFill>
            <a:schemeClr val="tx1"/>
          </a:solidFill>
          <a:latin typeface="楷体" panose="02010609060101010101" charset="-122"/>
          <a:ea typeface="ＭＳ Ｐゴシック" charset="0"/>
          <a:cs typeface="楷体" charset="0"/>
        </a:defRPr>
      </a:lvl1pPr>
      <a:lvl2pPr marL="514350" indent="-171450" algn="l" defTabSz="685800" rtl="0" eaLnBrk="0" fontAlgn="base" hangingPunct="0">
        <a:lnSpc>
          <a:spcPct val="90000"/>
        </a:lnSpc>
        <a:spcBef>
          <a:spcPts val="375"/>
        </a:spcBef>
        <a:spcAft>
          <a:spcPct val="0"/>
        </a:spcAft>
        <a:buFont typeface="Arial" charset="0"/>
        <a:buChar char="•"/>
        <a:defRPr sz="2400" kern="1200">
          <a:solidFill>
            <a:schemeClr val="tx1"/>
          </a:solidFill>
          <a:latin typeface="楷体" panose="02010609060101010101" charset="-122"/>
          <a:ea typeface="楷体" panose="02010609060101010101" charset="-122"/>
          <a:cs typeface="楷体" charset="0"/>
        </a:defRPr>
      </a:lvl2pPr>
      <a:lvl3pPr marL="8572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楷体" panose="02010609060101010101" charset="-122"/>
          <a:ea typeface="楷体" panose="02010609060101010101" charset="-122"/>
          <a:cs typeface="楷体" charset="0"/>
        </a:defRPr>
      </a:lvl3pPr>
      <a:lvl4pPr marL="12001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楷体" panose="02010609060101010101" charset="-122"/>
          <a:ea typeface="楷体" panose="02010609060101010101" charset="-122"/>
          <a:cs typeface="楷体" charset="0"/>
        </a:defRPr>
      </a:lvl4pPr>
      <a:lvl5pPr marL="15430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楷体" panose="02010609060101010101" charset="-122"/>
          <a:ea typeface="楷体" panose="02010609060101010101" charset="-122"/>
          <a:cs typeface="楷体"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3.xml.rels><?xml version="1.0" encoding="UTF-8" standalone="yes"?>
<Relationships xmlns="http://schemas.openxmlformats.org/package/2006/relationships"><Relationship Id="rId3" Type="http://schemas.openxmlformats.org/officeDocument/2006/relationships/hyperlink" Target="http://baike.baidu.com/view/160044.htm" TargetMode="External"/><Relationship Id="rId4" Type="http://schemas.openxmlformats.org/officeDocument/2006/relationships/hyperlink" Target="http://baike.baidu.com/view/365857.htm" TargetMode="External"/><Relationship Id="rId5" Type="http://schemas.openxmlformats.org/officeDocument/2006/relationships/hyperlink" Target="http://baike.baidu.com/view/575.htm" TargetMode="External"/><Relationship Id="rId6" Type="http://schemas.openxmlformats.org/officeDocument/2006/relationships/hyperlink" Target="http://baike.baidu.com/view/1962085.htm" TargetMode="External"/><Relationship Id="rId1" Type="http://schemas.openxmlformats.org/officeDocument/2006/relationships/slideLayout" Target="../slideLayouts/slideLayout2.xml"/><Relationship Id="rId2" Type="http://schemas.openxmlformats.org/officeDocument/2006/relationships/hyperlink" Target="http://baike.baidu.com/view/327406.htm"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baike.baidu.com/view/141368.htm" TargetMode="External"/><Relationship Id="rId4" Type="http://schemas.openxmlformats.org/officeDocument/2006/relationships/hyperlink" Target="http://baike.baidu.com/subview/95420/5992970.htm" TargetMode="External"/><Relationship Id="rId1" Type="http://schemas.openxmlformats.org/officeDocument/2006/relationships/slideLayout" Target="../slideLayouts/slideLayout2.xml"/><Relationship Id="rId2" Type="http://schemas.openxmlformats.org/officeDocument/2006/relationships/hyperlink" Target="http://baike.baidu.com/view/8985529.htm"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image" Target="../media/image39.emf"/><Relationship Id="rId6" Type="http://schemas.openxmlformats.org/officeDocument/2006/relationships/oleObject" Target="../embeddings/oleObject2.bin"/><Relationship Id="rId7" Type="http://schemas.openxmlformats.org/officeDocument/2006/relationships/oleObject" Target="../embeddings/Microsoft_Equation1.bin"/><Relationship Id="rId8" Type="http://schemas.openxmlformats.org/officeDocument/2006/relationships/image" Target="../media/image40.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wmf"/><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72.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8.wmf"/><Relationship Id="rId5" Type="http://schemas.openxmlformats.org/officeDocument/2006/relationships/oleObject" Target="../embeddings/oleObject3.bin"/><Relationship Id="rId6" Type="http://schemas.openxmlformats.org/officeDocument/2006/relationships/image" Target="../media/image45.emf"/><Relationship Id="rId7" Type="http://schemas.openxmlformats.org/officeDocument/2006/relationships/oleObject" Target="../embeddings/oleObject4.bin"/><Relationship Id="rId8" Type="http://schemas.openxmlformats.org/officeDocument/2006/relationships/image" Target="../media/image46.emf"/><Relationship Id="rId9" Type="http://schemas.openxmlformats.org/officeDocument/2006/relationships/oleObject" Target="../embeddings/oleObject5.bin"/><Relationship Id="rId10" Type="http://schemas.openxmlformats.org/officeDocument/2006/relationships/oleObject" Target="../embeddings/Microsoft_Equation2.bin"/><Relationship Id="rId11" Type="http://schemas.openxmlformats.org/officeDocument/2006/relationships/image" Target="../media/image4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48.wmf"/><Relationship Id="rId5" Type="http://schemas.openxmlformats.org/officeDocument/2006/relationships/oleObject" Target="../embeddings/oleObject6.bin"/><Relationship Id="rId6" Type="http://schemas.openxmlformats.org/officeDocument/2006/relationships/image" Target="../media/image49.emf"/><Relationship Id="rId7" Type="http://schemas.openxmlformats.org/officeDocument/2006/relationships/oleObject" Target="../embeddings/oleObject7.bin"/><Relationship Id="rId8" Type="http://schemas.openxmlformats.org/officeDocument/2006/relationships/oleObject" Target="../embeddings/Microsoft_Equation3.bin"/><Relationship Id="rId9" Type="http://schemas.openxmlformats.org/officeDocument/2006/relationships/image" Target="../media/image4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1" Type="http://schemas.openxmlformats.org/officeDocument/2006/relationships/oleObject" Target="../embeddings/oleObject12.bin"/><Relationship Id="rId12" Type="http://schemas.openxmlformats.org/officeDocument/2006/relationships/oleObject" Target="../embeddings/Microsoft_Equation4.bin"/><Relationship Id="rId13" Type="http://schemas.openxmlformats.org/officeDocument/2006/relationships/image" Target="../media/image54.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embeddings/oleObject8.bin"/><Relationship Id="rId4" Type="http://schemas.openxmlformats.org/officeDocument/2006/relationships/image" Target="../media/image50.emf"/><Relationship Id="rId5" Type="http://schemas.openxmlformats.org/officeDocument/2006/relationships/oleObject" Target="../embeddings/oleObject9.bin"/><Relationship Id="rId6" Type="http://schemas.openxmlformats.org/officeDocument/2006/relationships/image" Target="../media/image51.emf"/><Relationship Id="rId7" Type="http://schemas.openxmlformats.org/officeDocument/2006/relationships/oleObject" Target="../embeddings/oleObject10.bin"/><Relationship Id="rId8" Type="http://schemas.openxmlformats.org/officeDocument/2006/relationships/image" Target="../media/image52.emf"/><Relationship Id="rId9" Type="http://schemas.openxmlformats.org/officeDocument/2006/relationships/oleObject" Target="../embeddings/oleObject11.bin"/><Relationship Id="rId10" Type="http://schemas.openxmlformats.org/officeDocument/2006/relationships/image" Target="../media/image5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noChangeArrowheads="1"/>
          </p:cNvSpPr>
          <p:nvPr>
            <p:ph type="title"/>
          </p:nvPr>
        </p:nvSpPr>
        <p:spPr>
          <a:xfrm>
            <a:off x="2351088" y="4763"/>
            <a:ext cx="6164262" cy="1325562"/>
          </a:xfrm>
        </p:spPr>
        <p:txBody>
          <a:bodyPr/>
          <a:lstStyle/>
          <a:p>
            <a:pPr eaLnBrk="1" hangingPunct="1"/>
            <a:r>
              <a:rPr lang="en-US" altLang="zh-CN">
                <a:latin typeface="Times New Roman" charset="0"/>
                <a:ea typeface="ＭＳ Ｐゴシック" charset="0"/>
              </a:rPr>
              <a:t>5.1  </a:t>
            </a:r>
            <a:r>
              <a:rPr lang="zh-CN" altLang="en-US">
                <a:latin typeface="Times New Roman" charset="0"/>
                <a:ea typeface="ＭＳ Ｐゴシック" charset="0"/>
              </a:rPr>
              <a:t>图像增强技术介绍</a:t>
            </a:r>
          </a:p>
        </p:txBody>
      </p:sp>
      <p:sp>
        <p:nvSpPr>
          <p:cNvPr id="15362" name="内容占位符 2"/>
          <p:cNvSpPr>
            <a:spLocks noGrp="1" noChangeArrowheads="1"/>
          </p:cNvSpPr>
          <p:nvPr>
            <p:ph idx="1"/>
          </p:nvPr>
        </p:nvSpPr>
        <p:spPr>
          <a:xfrm>
            <a:off x="628650" y="1679575"/>
            <a:ext cx="7886700" cy="1820863"/>
          </a:xfrm>
        </p:spPr>
        <p:txBody>
          <a:bodyPr/>
          <a:lstStyle/>
          <a:p>
            <a:pPr eaLnBrk="1" hangingPunct="1">
              <a:lnSpc>
                <a:spcPct val="110000"/>
              </a:lnSpc>
            </a:pPr>
            <a:r>
              <a:rPr lang="zh-CN" altLang="en-US" sz="1900">
                <a:latin typeface="Times New Roman" charset="0"/>
                <a:ea typeface="ＭＳ Ｐゴシック" charset="0"/>
              </a:rPr>
              <a:t>图像增强的主要目的是提高图像的质量和可辨识度，使图像更有利于观察或进一步分析处理。图像增强技术一般通过对图像的某些特征，例如</a:t>
            </a:r>
            <a:r>
              <a:rPr lang="zh-CN" altLang="en-US" sz="1900" b="1">
                <a:solidFill>
                  <a:srgbClr val="FF0066"/>
                </a:solidFill>
                <a:latin typeface="Times New Roman" charset="0"/>
                <a:ea typeface="ＭＳ Ｐゴシック" charset="0"/>
              </a:rPr>
              <a:t>边缘信息、轮廓信息和对比度</a:t>
            </a:r>
            <a:r>
              <a:rPr lang="zh-CN" altLang="en-US" sz="1900">
                <a:latin typeface="Times New Roman" charset="0"/>
                <a:ea typeface="ＭＳ Ｐゴシック" charset="0"/>
              </a:rPr>
              <a:t>等进行</a:t>
            </a:r>
            <a:r>
              <a:rPr lang="zh-CN" altLang="en-US" sz="1900" b="1">
                <a:solidFill>
                  <a:srgbClr val="FF0066"/>
                </a:solidFill>
                <a:latin typeface="Times New Roman" charset="0"/>
                <a:ea typeface="ＭＳ Ｐゴシック" charset="0"/>
              </a:rPr>
              <a:t>突出或增强</a:t>
            </a:r>
            <a:r>
              <a:rPr lang="zh-CN" altLang="en-US" sz="1900">
                <a:latin typeface="Times New Roman" charset="0"/>
                <a:ea typeface="ＭＳ Ｐゴシック" charset="0"/>
              </a:rPr>
              <a:t>，从而更好的显示图像的有用信息，提高图像的使用价值。图像增强技术是在一定标准下，处理后的图像比原图像效果更好。</a:t>
            </a:r>
          </a:p>
        </p:txBody>
      </p:sp>
      <p:sp>
        <p:nvSpPr>
          <p:cNvPr id="15363" name="内容占位符 2"/>
          <p:cNvSpPr>
            <a:spLocks noGrp="1"/>
          </p:cNvSpPr>
          <p:nvPr/>
        </p:nvSpPr>
        <p:spPr bwMode="auto">
          <a:xfrm>
            <a:off x="611188" y="3933825"/>
            <a:ext cx="78867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nSpc>
                <a:spcPct val="140000"/>
              </a:lnSpc>
              <a:spcBef>
                <a:spcPts val="600"/>
              </a:spcBef>
              <a:buClr>
                <a:srgbClr val="FF0066"/>
              </a:buClr>
              <a:buFont typeface="Wingdings" charset="0"/>
              <a:buChar char=""/>
            </a:pPr>
            <a:r>
              <a:rPr lang="zh-CN" altLang="en-US">
                <a:latin typeface="Times New Roman" charset="0"/>
                <a:ea typeface="楷体" charset="0"/>
                <a:cs typeface="楷体" charset="0"/>
              </a:rPr>
              <a:t>图像质量的基本含义是指人们对一幅图像</a:t>
            </a:r>
            <a:r>
              <a:rPr lang="zh-CN" altLang="en-US" b="1">
                <a:solidFill>
                  <a:srgbClr val="FF0066"/>
                </a:solidFill>
                <a:latin typeface="Times New Roman" charset="0"/>
                <a:ea typeface="楷体" charset="0"/>
                <a:cs typeface="楷体" charset="0"/>
              </a:rPr>
              <a:t>视觉感受</a:t>
            </a:r>
            <a:r>
              <a:rPr lang="zh-CN" altLang="en-US">
                <a:latin typeface="Times New Roman" charset="0"/>
                <a:ea typeface="楷体" charset="0"/>
                <a:cs typeface="楷体" charset="0"/>
              </a:rPr>
              <a:t>的评价。图像增强的目的就是为了改善图像显示的主观视觉质量。</a:t>
            </a:r>
          </a:p>
          <a:p>
            <a:pPr marL="171450" indent="-171450">
              <a:lnSpc>
                <a:spcPct val="140000"/>
              </a:lnSpc>
              <a:spcBef>
                <a:spcPts val="600"/>
              </a:spcBef>
              <a:buClr>
                <a:srgbClr val="FF0066"/>
              </a:buClr>
              <a:buFont typeface="Wingdings" charset="0"/>
              <a:buChar char=""/>
            </a:pPr>
            <a:r>
              <a:rPr lang="zh-CN" altLang="en-US">
                <a:latin typeface="Times New Roman" charset="0"/>
                <a:ea typeface="楷体" charset="0"/>
                <a:cs typeface="楷体" charset="0"/>
              </a:rPr>
              <a:t>图像质量包含两方面的内容：</a:t>
            </a:r>
          </a:p>
          <a:p>
            <a:pPr marL="514350" lvl="1" indent="-171450">
              <a:lnSpc>
                <a:spcPct val="140000"/>
              </a:lnSpc>
              <a:spcBef>
                <a:spcPts val="300"/>
              </a:spcBef>
              <a:buClr>
                <a:srgbClr val="FF0066"/>
              </a:buClr>
              <a:buFont typeface="Wingdings" charset="0"/>
              <a:buChar char=""/>
            </a:pPr>
            <a:r>
              <a:rPr lang="zh-CN" altLang="en-US" sz="1400">
                <a:latin typeface="Times New Roman" charset="0"/>
                <a:ea typeface="楷体" charset="0"/>
                <a:cs typeface="楷体" charset="0"/>
              </a:rPr>
              <a:t>一是图像的逼真度，即被评价图像与原标准图像的偏离程度；</a:t>
            </a:r>
          </a:p>
          <a:p>
            <a:pPr marL="514350" lvl="1" indent="-171450">
              <a:lnSpc>
                <a:spcPct val="140000"/>
              </a:lnSpc>
              <a:spcBef>
                <a:spcPts val="300"/>
              </a:spcBef>
              <a:buClr>
                <a:srgbClr val="FF0066"/>
              </a:buClr>
              <a:buFont typeface="Wingdings" charset="0"/>
              <a:buChar char=""/>
            </a:pPr>
            <a:r>
              <a:rPr lang="zh-CN" altLang="en-US" sz="1400">
                <a:latin typeface="Times New Roman" charset="0"/>
                <a:ea typeface="楷体" charset="0"/>
                <a:cs typeface="楷体" charset="0"/>
              </a:rPr>
              <a:t>二是图像的可懂度，指图像能向人或机器提供信息的能力。</a:t>
            </a:r>
          </a:p>
          <a:p>
            <a:pPr marL="171450" indent="-171450">
              <a:lnSpc>
                <a:spcPct val="140000"/>
              </a:lnSpc>
              <a:spcBef>
                <a:spcPts val="600"/>
              </a:spcBef>
              <a:buClr>
                <a:srgbClr val="FF0066"/>
              </a:buClr>
              <a:buFont typeface="Wingdings" charset="0"/>
              <a:buChar char=""/>
            </a:pPr>
            <a:r>
              <a:rPr lang="zh-CN" altLang="en-US" sz="1600">
                <a:latin typeface="Times New Roman" charset="0"/>
                <a:ea typeface="楷体" charset="0"/>
                <a:cs typeface="楷体" charset="0"/>
              </a:rPr>
              <a:t>目前为止，还没有找到一种和人的主观感受一致的客观、定量的图像质量评价方法。</a:t>
            </a:r>
          </a:p>
        </p:txBody>
      </p:sp>
      <p:sp>
        <p:nvSpPr>
          <p:cNvPr id="15364" name="文本框 4"/>
          <p:cNvSpPr txBox="1">
            <a:spLocks noChangeArrowheads="1"/>
          </p:cNvSpPr>
          <p:nvPr/>
        </p:nvSpPr>
        <p:spPr bwMode="auto">
          <a:xfrm>
            <a:off x="900113" y="3357563"/>
            <a:ext cx="38417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lnSpc>
                <a:spcPct val="120000"/>
              </a:lnSpc>
              <a:buClr>
                <a:srgbClr val="FF0066"/>
              </a:buClr>
              <a:buFont typeface="Wingdings" charset="0"/>
              <a:buChar char=""/>
            </a:pPr>
            <a:r>
              <a:rPr lang="zh-CN" altLang="en-US" b="1">
                <a:latin typeface="楷体" charset="0"/>
                <a:ea typeface="楷体" charset="0"/>
                <a:cs typeface="楷体" charset="0"/>
              </a:rPr>
              <a:t>图像质量评价介绍</a:t>
            </a:r>
          </a:p>
        </p:txBody>
      </p:sp>
      <p:sp>
        <p:nvSpPr>
          <p:cNvPr id="15365" name="文本框 5"/>
          <p:cNvSpPr txBox="1">
            <a:spLocks noChangeArrowheads="1"/>
          </p:cNvSpPr>
          <p:nvPr/>
        </p:nvSpPr>
        <p:spPr bwMode="auto">
          <a:xfrm>
            <a:off x="850900" y="1184275"/>
            <a:ext cx="3841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lnSpc>
                <a:spcPct val="120000"/>
              </a:lnSpc>
              <a:buClr>
                <a:srgbClr val="FF0066"/>
              </a:buClr>
              <a:buFont typeface="Wingdings" charset="0"/>
              <a:buChar char=""/>
            </a:pPr>
            <a:r>
              <a:rPr lang="zh-CN" altLang="en-US" b="1">
                <a:latin typeface="楷体" charset="0"/>
                <a:ea typeface="楷体" charset="0"/>
                <a:cs typeface="楷体" charset="0"/>
              </a:rPr>
              <a:t>图像增强的主要目的</a:t>
            </a:r>
            <a:endParaRPr lang="zh-CN" altLang="en-US" b="1">
              <a:latin typeface="楷体" charset="0"/>
              <a:ea typeface="楷体" charset="0"/>
              <a:cs typeface="楷体" charset="0"/>
              <a:sym typeface="黑体"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内容占位符 2"/>
          <p:cNvSpPr>
            <a:spLocks noGrp="1"/>
          </p:cNvSpPr>
          <p:nvPr>
            <p:ph idx="1"/>
          </p:nvPr>
        </p:nvSpPr>
        <p:spPr>
          <a:xfrm>
            <a:off x="252413" y="1484313"/>
            <a:ext cx="8137525" cy="2089150"/>
          </a:xfrm>
        </p:spPr>
        <p:txBody>
          <a:bodyPr/>
          <a:lstStyle/>
          <a:p>
            <a:pPr marL="285750" lvl="1" indent="171450" eaLnBrk="1" hangingPunct="1">
              <a:lnSpc>
                <a:spcPct val="100000"/>
              </a:lnSpc>
              <a:buClr>
                <a:srgbClr val="008000"/>
              </a:buClr>
              <a:buFont typeface="Wingdings" panose="05000000000000000000" charset="0"/>
              <a:buNone/>
            </a:pPr>
            <a:r>
              <a:rPr lang="zh-CN" altLang="en-US" b="1">
                <a:solidFill>
                  <a:srgbClr val="FF0000"/>
                </a:solidFill>
                <a:latin typeface="楷体" charset="0"/>
                <a:ea typeface="楷体" charset="0"/>
                <a:sym typeface="黑体" charset="0"/>
              </a:rPr>
              <a:t>hist(x)</a:t>
            </a:r>
            <a:r>
              <a:rPr lang="zh-CN" altLang="en-US">
                <a:latin typeface="楷体" charset="0"/>
                <a:ea typeface="楷体" charset="0"/>
                <a:sym typeface="黑体" charset="0"/>
              </a:rPr>
              <a:t>：这种格式中x是一维向量，函数的作用是将x中的最小和最大值之间的区间等分成10等份，输出的直方图横坐标是x值，纵坐标是该值的个数可以理解为下面中的hist(x,10)。</a:t>
            </a:r>
            <a:endParaRPr lang="en-US" altLang="zh-CN">
              <a:latin typeface="楷体" charset="0"/>
              <a:ea typeface="楷体" charset="0"/>
              <a:sym typeface="黑体" charset="0"/>
            </a:endParaRPr>
          </a:p>
        </p:txBody>
      </p:sp>
      <p:sp>
        <p:nvSpPr>
          <p:cNvPr id="26626" name="文本框 1"/>
          <p:cNvSpPr txBox="1">
            <a:spLocks noChangeArrowheads="1"/>
          </p:cNvSpPr>
          <p:nvPr/>
        </p:nvSpPr>
        <p:spPr bwMode="auto">
          <a:xfrm>
            <a:off x="2900363" y="98425"/>
            <a:ext cx="12557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altLang="zh-CN" sz="2800" b="1">
                <a:solidFill>
                  <a:srgbClr val="385723"/>
                </a:solidFill>
                <a:latin typeface="楷体" charset="0"/>
                <a:ea typeface="楷体" charset="0"/>
                <a:cs typeface="楷体" charset="0"/>
                <a:sym typeface="黑体" charset="0"/>
              </a:rPr>
              <a:t>直方图</a:t>
            </a:r>
          </a:p>
        </p:txBody>
      </p:sp>
      <p:pic>
        <p:nvPicPr>
          <p:cNvPr id="26627" name="Picture 2" descr="Screen Shot 2018-03-27 at 12.30.2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2852738"/>
            <a:ext cx="4319587"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1750" y="3644900"/>
            <a:ext cx="4897438" cy="1016000"/>
          </a:xfrm>
          <a:prstGeom prst="rect">
            <a:avLst/>
          </a:prstGeom>
          <a:noFill/>
        </p:spPr>
        <p:txBody>
          <a:bodyPr>
            <a:spAutoFit/>
          </a:bodyPr>
          <a:lstStyle/>
          <a:p>
            <a:pPr marL="285750" lvl="1" indent="171450">
              <a:buClr>
                <a:srgbClr val="008000"/>
              </a:buClr>
              <a:buFont typeface="Wingdings" panose="05000000000000000000" charset="0"/>
              <a:buNone/>
              <a:defRPr/>
            </a:pPr>
            <a:endParaRPr lang="zh-CN" altLang="en-US" sz="2000" dirty="0">
              <a:latin typeface="楷体" charset="0"/>
              <a:ea typeface="楷体" charset="0"/>
              <a:sym typeface="黑体" charset="0"/>
            </a:endParaRPr>
          </a:p>
          <a:p>
            <a:pPr marL="285750" lvl="1">
              <a:buClr>
                <a:srgbClr val="008000"/>
              </a:buClr>
              <a:defRPr/>
            </a:pPr>
            <a:r>
              <a:rPr lang="zh-CN" altLang="en-US" sz="2000" dirty="0">
                <a:latin typeface="楷体" charset="0"/>
                <a:ea typeface="楷体" charset="0"/>
                <a:sym typeface="黑体" charset="0"/>
              </a:rPr>
              <a:t>x=[1,2,3,4,5,6,1,2,5,4,7,8,5,6,4,6];</a:t>
            </a:r>
            <a:endParaRPr lang="zh-CN" altLang="en-US" sz="2000" dirty="0">
              <a:latin typeface="楷体" charset="0"/>
              <a:ea typeface="楷体" charset="0"/>
            </a:endParaRPr>
          </a:p>
          <a:p>
            <a:pPr marL="285750" lvl="1">
              <a:buClr>
                <a:srgbClr val="008000"/>
              </a:buClr>
              <a:defRPr/>
            </a:pPr>
            <a:r>
              <a:rPr lang="zh-CN" altLang="en-US" sz="2000" dirty="0">
                <a:latin typeface="楷体" charset="0"/>
                <a:ea typeface="楷体" charset="0"/>
                <a:sym typeface="黑体" charset="0"/>
              </a:rPr>
              <a:t>hist(x</a:t>
            </a:r>
            <a:r>
              <a:rPr lang="en-US" altLang="zh-CN" sz="2000" dirty="0">
                <a:latin typeface="楷体" charset="0"/>
                <a:ea typeface="楷体" charset="0"/>
                <a:sym typeface="黑体" charset="0"/>
              </a:rPr>
              <a:t>,7</a:t>
            </a:r>
            <a:r>
              <a:rPr lang="zh-CN" altLang="en-US" sz="2000" dirty="0">
                <a:latin typeface="楷体" charset="0"/>
                <a:ea typeface="楷体" charset="0"/>
                <a:sym typeface="黑体" charset="0"/>
              </a:rPr>
              <a:t>)</a:t>
            </a:r>
            <a:endParaRPr lang="en-US" altLang="zh-CN" sz="2000" dirty="0">
              <a:latin typeface="楷体" charset="0"/>
              <a:ea typeface="楷体" charset="0"/>
              <a:sym typeface="黑体" charset="0"/>
            </a:endParaRP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2351088" y="4763"/>
            <a:ext cx="6164262" cy="1325562"/>
          </a:xfrm>
        </p:spPr>
        <p:txBody>
          <a:bodyPr/>
          <a:lstStyle/>
          <a:p>
            <a:pPr eaLnBrk="1" hangingPunct="1"/>
            <a:endParaRPr lang="en-US">
              <a:latin typeface="楷体" charset="0"/>
              <a:ea typeface="ＭＳ Ｐゴシック" charset="0"/>
            </a:endParaRPr>
          </a:p>
        </p:txBody>
      </p:sp>
      <p:sp>
        <p:nvSpPr>
          <p:cNvPr id="27650" name="Content Placeholder 2"/>
          <p:cNvSpPr>
            <a:spLocks noGrp="1"/>
          </p:cNvSpPr>
          <p:nvPr>
            <p:ph idx="1"/>
          </p:nvPr>
        </p:nvSpPr>
        <p:spPr>
          <a:xfrm>
            <a:off x="628650" y="1966913"/>
            <a:ext cx="7886700" cy="1822450"/>
          </a:xfrm>
        </p:spPr>
        <p:txBody>
          <a:bodyPr/>
          <a:lstStyle/>
          <a:p>
            <a:pPr marL="285750" lvl="1" indent="171450" eaLnBrk="1" hangingPunct="1">
              <a:lnSpc>
                <a:spcPct val="100000"/>
              </a:lnSpc>
              <a:buClr>
                <a:srgbClr val="008000"/>
              </a:buClr>
              <a:buFont typeface="Wingdings" panose="05000000000000000000" charset="0"/>
              <a:buNone/>
            </a:pPr>
            <a:r>
              <a:rPr lang="zh-CN" altLang="en-US">
                <a:latin typeface="楷体" charset="0"/>
                <a:ea typeface="楷体" charset="0"/>
              </a:rPr>
              <a:t>我们生成一个变量，x=randn(500,1);该语句定义x为标准正态分布随机数。均值为零，方差为1.</a:t>
            </a:r>
          </a:p>
          <a:p>
            <a:pPr marL="0" indent="0" eaLnBrk="1" hangingPunct="1">
              <a:lnSpc>
                <a:spcPct val="100000"/>
              </a:lnSpc>
              <a:buFont typeface="Wingdings" panose="05000000000000000000" charset="0"/>
              <a:buNone/>
            </a:pPr>
            <a:r>
              <a:rPr lang="zh-CN" altLang="en-US" sz="2400">
                <a:latin typeface="楷体" charset="0"/>
                <a:ea typeface="ＭＳ Ｐゴシック" charset="0"/>
              </a:rPr>
              <a:t>接着我们先绘制一个最简单的直方图，使用命令：</a:t>
            </a:r>
            <a:endParaRPr lang="en-US" altLang="zh-CN" sz="2400">
              <a:latin typeface="楷体" charset="0"/>
              <a:ea typeface="ＭＳ Ｐゴシック" charset="0"/>
            </a:endParaRPr>
          </a:p>
        </p:txBody>
      </p:sp>
      <p:pic>
        <p:nvPicPr>
          <p:cNvPr id="27651" name="图片 -2147482614" descr="IMG_257"/>
          <p:cNvPicPr>
            <a:picLocks noChangeAspect="1" noChangeArrowheads="1"/>
          </p:cNvPicPr>
          <p:nvPr/>
        </p:nvPicPr>
        <p:blipFill>
          <a:blip r:embed="rId3">
            <a:extLst>
              <a:ext uri="{28A0092B-C50C-407E-A947-70E740481C1C}">
                <a14:useLocalDpi xmlns:a14="http://schemas.microsoft.com/office/drawing/2010/main" val="0"/>
              </a:ext>
            </a:extLst>
          </a:blip>
          <a:srcRect b="49745"/>
          <a:stretch>
            <a:fillRect/>
          </a:stretch>
        </p:blipFill>
        <p:spPr bwMode="auto">
          <a:xfrm>
            <a:off x="3635375" y="4149725"/>
            <a:ext cx="4394200"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p:cNvSpPr txBox="1">
            <a:spLocks noChangeArrowheads="1"/>
          </p:cNvSpPr>
          <p:nvPr/>
        </p:nvSpPr>
        <p:spPr bwMode="auto">
          <a:xfrm>
            <a:off x="611188" y="4221163"/>
            <a:ext cx="20161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altLang="zh-CN" sz="2000">
                <a:latin typeface="楷体" charset="0"/>
                <a:ea typeface="楷体" charset="0"/>
                <a:cs typeface="楷体" charset="0"/>
                <a:sym typeface="Arial" charset="0"/>
              </a:rPr>
              <a:t>x=randn(500,1);</a:t>
            </a:r>
          </a:p>
          <a:p>
            <a:pPr eaLnBrk="1" hangingPunct="1"/>
            <a:r>
              <a:rPr lang="en-US" altLang="zh-CN" sz="2000">
                <a:latin typeface="楷体" charset="0"/>
                <a:ea typeface="楷体" charset="0"/>
                <a:cs typeface="楷体" charset="0"/>
              </a:rPr>
              <a:t>figure,hist(x);</a:t>
            </a:r>
          </a:p>
          <a:p>
            <a:pPr eaLnBrk="1" hangingPunct="1"/>
            <a:endParaRPr lang="en-US" sz="180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p:nvPr>
        </p:nvSpPr>
        <p:spPr>
          <a:xfrm>
            <a:off x="2351088" y="4763"/>
            <a:ext cx="6164262" cy="1325562"/>
          </a:xfrm>
        </p:spPr>
        <p:txBody>
          <a:bodyPr/>
          <a:lstStyle/>
          <a:p>
            <a:pPr eaLnBrk="1" hangingPunct="1"/>
            <a:r>
              <a:rPr lang="zh-CN" altLang="en-US">
                <a:latin typeface="楷体" charset="0"/>
                <a:ea typeface="ＭＳ Ｐゴシック" charset="0"/>
                <a:sym typeface="Arial" charset="0"/>
              </a:rPr>
              <a:t>直方图</a:t>
            </a:r>
            <a:r>
              <a:rPr lang="zh-CN" altLang="en-US">
                <a:latin typeface="楷体" charset="0"/>
                <a:ea typeface="ＭＳ Ｐゴシック" charset="0"/>
              </a:rPr>
              <a:t/>
            </a:r>
            <a:br>
              <a:rPr lang="zh-CN" altLang="en-US">
                <a:latin typeface="楷体" charset="0"/>
                <a:ea typeface="ＭＳ Ｐゴシック" charset="0"/>
              </a:rPr>
            </a:br>
            <a:endParaRPr lang="zh-CN" altLang="en-US">
              <a:latin typeface="楷体" charset="0"/>
              <a:ea typeface="ＭＳ Ｐゴシック" charset="0"/>
            </a:endParaRPr>
          </a:p>
        </p:txBody>
      </p:sp>
      <p:sp>
        <p:nvSpPr>
          <p:cNvPr id="29698" name="内容占位符 2"/>
          <p:cNvSpPr>
            <a:spLocks noGrp="1" noChangeArrowheads="1"/>
          </p:cNvSpPr>
          <p:nvPr>
            <p:ph idx="1"/>
          </p:nvPr>
        </p:nvSpPr>
        <p:spPr>
          <a:xfrm>
            <a:off x="457200" y="1143000"/>
            <a:ext cx="8732838" cy="4525963"/>
          </a:xfrm>
        </p:spPr>
        <p:txBody>
          <a:bodyPr/>
          <a:lstStyle/>
          <a:p>
            <a:pPr marL="0" indent="0" eaLnBrk="1" hangingPunct="1">
              <a:buFont typeface="Wingdings" panose="05000000000000000000" charset="0"/>
              <a:buNone/>
            </a:pPr>
            <a:endParaRPr lang="zh-CN" altLang="en-US" sz="1800">
              <a:latin typeface="楷体" charset="0"/>
              <a:ea typeface="ＭＳ Ｐゴシック" charset="0"/>
              <a:sym typeface="黑体" charset="0"/>
            </a:endParaRPr>
          </a:p>
          <a:p>
            <a:pPr marL="0" indent="0" eaLnBrk="1" hangingPunct="1">
              <a:buFont typeface="Wingdings" panose="05000000000000000000" charset="0"/>
              <a:buNone/>
            </a:pPr>
            <a:r>
              <a:rPr lang="zh-CN" altLang="en-US" sz="2000">
                <a:latin typeface="楷体" charset="0"/>
                <a:ea typeface="ＭＳ Ｐゴシック" charset="0"/>
                <a:sym typeface="黑体" charset="0"/>
              </a:rPr>
              <a:t>第二种、函数格式为 </a:t>
            </a:r>
            <a:r>
              <a:rPr lang="zh-CN" altLang="en-US" sz="2000" b="1">
                <a:solidFill>
                  <a:srgbClr val="FF0000"/>
                </a:solidFill>
                <a:latin typeface="楷体" charset="0"/>
                <a:ea typeface="ＭＳ Ｐゴシック" charset="0"/>
                <a:sym typeface="黑体" charset="0"/>
              </a:rPr>
              <a:t>[a,b]=hist(x,n)</a:t>
            </a:r>
            <a:r>
              <a:rPr lang="zh-CN" altLang="en-US" sz="2000">
                <a:latin typeface="楷体" charset="0"/>
                <a:ea typeface="ＭＳ Ｐゴシック" charset="0"/>
                <a:sym typeface="黑体" charset="0"/>
              </a:rPr>
              <a:t> 其中x是一维向量，函数功能是将x中的最小和最大值之间的区间等分n份，横坐标是x值，纵坐标是该值的个数。返回的a是落在该区间内的个数，b是该区间的中心线位置坐标。</a:t>
            </a:r>
          </a:p>
          <a:p>
            <a:pPr marL="457200" lvl="1" indent="0" eaLnBrk="1" hangingPunct="1">
              <a:buClr>
                <a:srgbClr val="008000"/>
              </a:buClr>
              <a:buFont typeface="Wingdings" panose="05000000000000000000" charset="0"/>
              <a:buNone/>
            </a:pPr>
            <a:r>
              <a:rPr lang="zh-CN" altLang="en-US" sz="2000">
                <a:latin typeface="楷体" charset="0"/>
                <a:ea typeface="楷体" charset="0"/>
                <a:sym typeface="黑体" charset="0"/>
              </a:rPr>
              <a:t>[a,b]=hist(</a:t>
            </a:r>
            <a:r>
              <a:rPr lang="en-US" altLang="zh-CN" sz="2000">
                <a:latin typeface="楷体" charset="0"/>
                <a:ea typeface="楷体" charset="0"/>
                <a:sym typeface="黑体" charset="0"/>
              </a:rPr>
              <a:t>x</a:t>
            </a:r>
            <a:r>
              <a:rPr lang="zh-CN" altLang="en-US" sz="2000">
                <a:latin typeface="楷体" charset="0"/>
                <a:ea typeface="楷体" charset="0"/>
                <a:sym typeface="黑体" charset="0"/>
              </a:rPr>
              <a:t>,</a:t>
            </a:r>
            <a:r>
              <a:rPr lang="en-US" altLang="zh-CN" sz="2000">
                <a:latin typeface="楷体" charset="0"/>
                <a:ea typeface="楷体" charset="0"/>
                <a:sym typeface="黑体" charset="0"/>
              </a:rPr>
              <a:t>100</a:t>
            </a:r>
            <a:r>
              <a:rPr lang="zh-CN" altLang="en-US" sz="2000">
                <a:latin typeface="楷体" charset="0"/>
                <a:ea typeface="楷体" charset="0"/>
                <a:sym typeface="黑体" charset="0"/>
              </a:rPr>
              <a:t>)</a:t>
            </a:r>
          </a:p>
          <a:p>
            <a:pPr marL="0" indent="0" eaLnBrk="1" hangingPunct="1">
              <a:buFont typeface="Wingdings" panose="05000000000000000000" charset="0"/>
              <a:buNone/>
            </a:pPr>
            <a:r>
              <a:rPr lang="zh-CN" altLang="en-US" sz="2000">
                <a:latin typeface="楷体" charset="0"/>
                <a:ea typeface="ＭＳ Ｐゴシック" charset="0"/>
              </a:rPr>
              <a:t>接着使用 hist(x,100);其中参数100的意思是将数据分为100个组并进行绘制，如图所示</a:t>
            </a:r>
          </a:p>
        </p:txBody>
      </p:sp>
      <p:pic>
        <p:nvPicPr>
          <p:cNvPr id="29699" name="图片 -2147482613" descr="IMG_258"/>
          <p:cNvPicPr>
            <a:picLocks noChangeAspect="1" noChangeArrowheads="1"/>
          </p:cNvPicPr>
          <p:nvPr/>
        </p:nvPicPr>
        <p:blipFill>
          <a:blip r:embed="rId2">
            <a:extLst>
              <a:ext uri="{28A0092B-C50C-407E-A947-70E740481C1C}">
                <a14:useLocalDpi xmlns:a14="http://schemas.microsoft.com/office/drawing/2010/main" val="0"/>
              </a:ext>
            </a:extLst>
          </a:blip>
          <a:srcRect b="18884"/>
          <a:stretch>
            <a:fillRect/>
          </a:stretch>
        </p:blipFill>
        <p:spPr bwMode="auto">
          <a:xfrm>
            <a:off x="2268538" y="3429000"/>
            <a:ext cx="4291012"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p:nvPr>
        </p:nvSpPr>
        <p:spPr>
          <a:xfrm>
            <a:off x="2351088" y="4763"/>
            <a:ext cx="6164262" cy="1325562"/>
          </a:xfrm>
        </p:spPr>
        <p:txBody>
          <a:bodyPr/>
          <a:lstStyle/>
          <a:p>
            <a:pPr eaLnBrk="1" hangingPunct="1"/>
            <a:r>
              <a:rPr lang="zh-CN" altLang="en-US">
                <a:latin typeface="楷体" charset="0"/>
                <a:ea typeface="ＭＳ Ｐゴシック" charset="0"/>
                <a:sym typeface="Arial" charset="0"/>
              </a:rPr>
              <a:t>直方图</a:t>
            </a:r>
            <a:r>
              <a:rPr lang="zh-CN" altLang="en-US">
                <a:latin typeface="楷体" charset="0"/>
                <a:ea typeface="ＭＳ Ｐゴシック" charset="0"/>
              </a:rPr>
              <a:t/>
            </a:r>
            <a:br>
              <a:rPr lang="zh-CN" altLang="en-US">
                <a:latin typeface="楷体" charset="0"/>
                <a:ea typeface="ＭＳ Ｐゴシック" charset="0"/>
              </a:rPr>
            </a:br>
            <a:endParaRPr lang="zh-CN" altLang="en-US">
              <a:latin typeface="楷体" charset="0"/>
              <a:ea typeface="ＭＳ Ｐゴシック" charset="0"/>
            </a:endParaRPr>
          </a:p>
        </p:txBody>
      </p:sp>
      <p:sp>
        <p:nvSpPr>
          <p:cNvPr id="30722" name="内容占位符 2"/>
          <p:cNvSpPr>
            <a:spLocks noGrp="1" noChangeArrowheads="1"/>
          </p:cNvSpPr>
          <p:nvPr>
            <p:ph idx="1"/>
          </p:nvPr>
        </p:nvSpPr>
        <p:spPr>
          <a:xfrm>
            <a:off x="468313" y="1052513"/>
            <a:ext cx="8229600" cy="4525962"/>
          </a:xfrm>
        </p:spPr>
        <p:txBody>
          <a:bodyPr/>
          <a:lstStyle/>
          <a:p>
            <a:pPr marL="0" indent="0" eaLnBrk="1" hangingPunct="1">
              <a:lnSpc>
                <a:spcPct val="120000"/>
              </a:lnSpc>
              <a:buFont typeface="Wingdings" panose="05000000000000000000" charset="0"/>
              <a:buNone/>
            </a:pPr>
            <a:r>
              <a:rPr lang="zh-CN" altLang="en-US" sz="2000">
                <a:latin typeface="楷体" charset="0"/>
                <a:ea typeface="ＭＳ Ｐゴシック" charset="0"/>
              </a:rPr>
              <a:t>我们对比一下这句就明白参数的使用方法：hist(x,25);这里将数据绘制成25个直方，如图所示，下面第三个图就是</a:t>
            </a:r>
          </a:p>
        </p:txBody>
      </p:sp>
      <p:pic>
        <p:nvPicPr>
          <p:cNvPr id="30723" name="图片 -2147482612" descr="IMG_2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170113"/>
            <a:ext cx="47625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noChangeArrowheads="1"/>
          </p:cNvSpPr>
          <p:nvPr>
            <p:ph type="title"/>
          </p:nvPr>
        </p:nvSpPr>
        <p:spPr>
          <a:xfrm>
            <a:off x="2351088" y="4763"/>
            <a:ext cx="6164262" cy="1325562"/>
          </a:xfrm>
        </p:spPr>
        <p:txBody>
          <a:bodyPr/>
          <a:lstStyle/>
          <a:p>
            <a:pPr eaLnBrk="1" hangingPunct="1"/>
            <a:r>
              <a:rPr lang="zh-CN" altLang="en-US">
                <a:latin typeface="楷体" charset="0"/>
                <a:ea typeface="ＭＳ Ｐゴシック" charset="0"/>
                <a:sym typeface="Arial" charset="0"/>
              </a:rPr>
              <a:t>直方图</a:t>
            </a:r>
            <a:r>
              <a:rPr lang="zh-CN" altLang="en-US">
                <a:latin typeface="楷体" charset="0"/>
                <a:ea typeface="ＭＳ Ｐゴシック" charset="0"/>
              </a:rPr>
              <a:t/>
            </a:r>
            <a:br>
              <a:rPr lang="zh-CN" altLang="en-US">
                <a:latin typeface="楷体" charset="0"/>
                <a:ea typeface="ＭＳ Ｐゴシック" charset="0"/>
              </a:rPr>
            </a:br>
            <a:endParaRPr lang="zh-CN" altLang="en-US">
              <a:latin typeface="楷体" charset="0"/>
              <a:ea typeface="ＭＳ Ｐゴシック" charset="0"/>
            </a:endParaRPr>
          </a:p>
        </p:txBody>
      </p:sp>
      <p:sp>
        <p:nvSpPr>
          <p:cNvPr id="31746" name="内容占位符 2"/>
          <p:cNvSpPr>
            <a:spLocks noGrp="1" noChangeArrowheads="1"/>
          </p:cNvSpPr>
          <p:nvPr>
            <p:ph idx="1"/>
          </p:nvPr>
        </p:nvSpPr>
        <p:spPr>
          <a:xfrm>
            <a:off x="539750" y="1268413"/>
            <a:ext cx="8229600" cy="4525962"/>
          </a:xfrm>
        </p:spPr>
        <p:txBody>
          <a:bodyPr/>
          <a:lstStyle/>
          <a:p>
            <a:pPr eaLnBrk="1" hangingPunct="1">
              <a:lnSpc>
                <a:spcPct val="120000"/>
              </a:lnSpc>
              <a:buFont typeface="Wingdings" panose="05000000000000000000" charset="0"/>
              <a:buChar char="•"/>
            </a:pPr>
            <a:r>
              <a:rPr lang="zh-CN" altLang="en-US" sz="1800">
                <a:latin typeface="楷体" charset="0"/>
                <a:ea typeface="ＭＳ Ｐゴシック" charset="0"/>
              </a:rPr>
              <a:t>hist还可以这样用 a=[1 2 3]；hist(x,a)；这时候a是一个向量，绘制出来的图形如图所示，显然a变成了x轴上的刻度</a:t>
            </a:r>
          </a:p>
        </p:txBody>
      </p:sp>
      <p:pic>
        <p:nvPicPr>
          <p:cNvPr id="31747" name="图片 -2147482611" descr="IMG_260"/>
          <p:cNvPicPr>
            <a:picLocks noChangeAspect="1" noChangeArrowheads="1"/>
          </p:cNvPicPr>
          <p:nvPr/>
        </p:nvPicPr>
        <p:blipFill>
          <a:blip r:embed="rId2">
            <a:extLst>
              <a:ext uri="{28A0092B-C50C-407E-A947-70E740481C1C}">
                <a14:useLocalDpi xmlns:a14="http://schemas.microsoft.com/office/drawing/2010/main" val="0"/>
              </a:ext>
            </a:extLst>
          </a:blip>
          <a:srcRect t="40997" b="29625"/>
          <a:stretch>
            <a:fillRect/>
          </a:stretch>
        </p:blipFill>
        <p:spPr bwMode="auto">
          <a:xfrm>
            <a:off x="1763713" y="2852738"/>
            <a:ext cx="47625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noChangeArrowheads="1"/>
          </p:cNvSpPr>
          <p:nvPr>
            <p:ph type="title"/>
          </p:nvPr>
        </p:nvSpPr>
        <p:spPr>
          <a:xfrm>
            <a:off x="2351088" y="4763"/>
            <a:ext cx="6164262" cy="1325562"/>
          </a:xfrm>
        </p:spPr>
        <p:txBody>
          <a:bodyPr/>
          <a:lstStyle/>
          <a:p>
            <a:pPr eaLnBrk="1" hangingPunct="1"/>
            <a:r>
              <a:rPr lang="zh-CN" altLang="en-US">
                <a:latin typeface="楷体" charset="0"/>
                <a:ea typeface="ＭＳ Ｐゴシック" charset="0"/>
                <a:sym typeface="Arial" charset="0"/>
              </a:rPr>
              <a:t>什么是灰度直方图</a:t>
            </a:r>
            <a:endParaRPr lang="zh-CN" altLang="en-US">
              <a:latin typeface="楷体" charset="0"/>
              <a:ea typeface="ＭＳ Ｐゴシック" charset="0"/>
            </a:endParaRPr>
          </a:p>
        </p:txBody>
      </p:sp>
      <p:sp>
        <p:nvSpPr>
          <p:cNvPr id="32770" name="内容占位符 2"/>
          <p:cNvSpPr>
            <a:spLocks noGrp="1" noChangeArrowheads="1"/>
          </p:cNvSpPr>
          <p:nvPr>
            <p:ph idx="1"/>
          </p:nvPr>
        </p:nvSpPr>
        <p:spPr>
          <a:xfrm>
            <a:off x="395288" y="1412875"/>
            <a:ext cx="8424862" cy="4525963"/>
          </a:xfrm>
        </p:spPr>
        <p:txBody>
          <a:bodyPr/>
          <a:lstStyle/>
          <a:p>
            <a:pPr marL="0" indent="0" eaLnBrk="1" hangingPunct="1">
              <a:buFont typeface="Wingdings" panose="05000000000000000000" charset="0"/>
              <a:buNone/>
            </a:pPr>
            <a:r>
              <a:rPr lang="en-US" altLang="zh-CN" sz="2400">
                <a:latin typeface="楷体" charset="0"/>
                <a:ea typeface="ＭＳ Ｐゴシック" charset="0"/>
              </a:rPr>
              <a:t>	</a:t>
            </a:r>
            <a:r>
              <a:rPr lang="zh-CN" altLang="en-US" sz="2400">
                <a:latin typeface="楷体" charset="0"/>
                <a:ea typeface="ＭＳ Ｐゴシック" charset="0"/>
              </a:rPr>
              <a:t>灰度直方图是描述</a:t>
            </a:r>
            <a:r>
              <a:rPr lang="zh-CN" altLang="en-US" sz="2400" b="1">
                <a:solidFill>
                  <a:srgbClr val="FF0000"/>
                </a:solidFill>
                <a:latin typeface="Times New Roman" charset="0"/>
                <a:ea typeface="ＭＳ Ｐゴシック" charset="0"/>
              </a:rPr>
              <a:t>灰度级分布</a:t>
            </a:r>
            <a:r>
              <a:rPr lang="zh-CN" altLang="en-US" sz="2400">
                <a:latin typeface="楷体" charset="0"/>
                <a:ea typeface="ＭＳ Ｐゴシック" charset="0"/>
              </a:rPr>
              <a:t>的函数，是对图像中灰度级分布的统计，</a:t>
            </a:r>
            <a:r>
              <a:rPr lang="zh-CN" altLang="en-US" sz="2400">
                <a:latin typeface="楷体" charset="0"/>
                <a:ea typeface="ＭＳ Ｐゴシック" charset="0"/>
                <a:sym typeface="黑体" charset="0"/>
              </a:rPr>
              <a:t>反映了图像的灰度统计特性</a:t>
            </a:r>
            <a:r>
              <a:rPr lang="zh-CN" altLang="en-US" sz="2400">
                <a:latin typeface="楷体" charset="0"/>
                <a:ea typeface="ＭＳ Ｐゴシック" charset="0"/>
              </a:rPr>
              <a:t>。</a:t>
            </a:r>
          </a:p>
          <a:p>
            <a:pPr marL="0" indent="0" eaLnBrk="1" hangingPunct="1">
              <a:buFont typeface="Wingdings" panose="05000000000000000000" charset="0"/>
              <a:buNone/>
            </a:pPr>
            <a:r>
              <a:rPr lang="en-US" altLang="zh-CN" sz="2400">
                <a:latin typeface="楷体" charset="0"/>
                <a:ea typeface="ＭＳ Ｐゴシック" charset="0"/>
              </a:rPr>
              <a:t>	</a:t>
            </a:r>
            <a:r>
              <a:rPr lang="zh-CN" altLang="en-US" sz="2400">
                <a:latin typeface="楷体" charset="0"/>
                <a:ea typeface="ＭＳ Ｐゴシック" charset="0"/>
              </a:rPr>
              <a:t>灰度直方图是将数字图像中的所有像素，按照灰度值的大小，统计其出现的频率。</a:t>
            </a:r>
          </a:p>
          <a:p>
            <a:pPr marL="0" indent="0" eaLnBrk="1" hangingPunct="1">
              <a:buFont typeface="Wingdings" panose="05000000000000000000" charset="0"/>
              <a:buNone/>
            </a:pPr>
            <a:r>
              <a:rPr lang="en-US" altLang="zh-CN" sz="2400">
                <a:latin typeface="楷体" charset="0"/>
                <a:ea typeface="ＭＳ Ｐゴシック" charset="0"/>
              </a:rPr>
              <a:t>	</a:t>
            </a:r>
            <a:r>
              <a:rPr lang="zh-CN" altLang="en-US" sz="2400">
                <a:latin typeface="楷体" charset="0"/>
                <a:ea typeface="ＭＳ Ｐゴシック" charset="0"/>
              </a:rPr>
              <a:t>灰度直方图是</a:t>
            </a:r>
            <a:r>
              <a:rPr lang="zh-CN" altLang="en-US" sz="2400" b="1">
                <a:solidFill>
                  <a:srgbClr val="FF0000"/>
                </a:solidFill>
                <a:latin typeface="Times New Roman" charset="0"/>
                <a:ea typeface="ＭＳ Ｐゴシック" charset="0"/>
              </a:rPr>
              <a:t>灰度级</a:t>
            </a:r>
            <a:r>
              <a:rPr lang="zh-CN" altLang="en-US" sz="2400">
                <a:latin typeface="楷体" charset="0"/>
                <a:ea typeface="ＭＳ Ｐゴシック" charset="0"/>
              </a:rPr>
              <a:t>的函数，它表示图像中具有某种灰度级的像素的个数，反映了图像中某种灰度出现的频率。</a:t>
            </a:r>
          </a:p>
          <a:p>
            <a:pPr marL="0" indent="0" eaLnBrk="1" hangingPunct="1">
              <a:buFont typeface="Wingdings" panose="05000000000000000000" charset="0"/>
              <a:buNone/>
            </a:pPr>
            <a:r>
              <a:rPr lang="en-US" altLang="zh-CN" sz="2400">
                <a:latin typeface="楷体" charset="0"/>
                <a:ea typeface="ＭＳ Ｐゴシック" charset="0"/>
              </a:rPr>
              <a:t>	</a:t>
            </a:r>
            <a:r>
              <a:rPr lang="zh-CN" altLang="en-US" sz="2400">
                <a:latin typeface="楷体" charset="0"/>
                <a:ea typeface="ＭＳ Ｐゴシック" charset="0"/>
              </a:rPr>
              <a:t>如果将图像总像素亮度（灰度级别）看成是一个随机变量，则其分布情况就反映了图像的统计特性，表现为灰度直方图。</a:t>
            </a:r>
          </a:p>
          <a:p>
            <a:pPr marL="0" indent="0" eaLnBrk="1" hangingPunct="1">
              <a:buFont typeface="Wingdings" panose="05000000000000000000" charset="0"/>
              <a:buNone/>
            </a:pPr>
            <a:r>
              <a:rPr lang="en-US" altLang="zh-CN" sz="2400">
                <a:latin typeface="楷体" charset="0"/>
                <a:ea typeface="ＭＳ Ｐゴシック" charset="0"/>
              </a:rPr>
              <a:t>	</a:t>
            </a:r>
            <a:r>
              <a:rPr lang="zh-CN" altLang="en-US" sz="2400">
                <a:latin typeface="楷体" charset="0"/>
                <a:ea typeface="ＭＳ Ｐゴシック" charset="0"/>
              </a:rPr>
              <a:t>通过调整图像的灰度直方图，我们可以实现图像的</a:t>
            </a:r>
            <a:r>
              <a:rPr lang="zh-CN" altLang="en-US" sz="2400" b="1">
                <a:solidFill>
                  <a:srgbClr val="FF0000"/>
                </a:solidFill>
                <a:latin typeface="Times New Roman" charset="0"/>
                <a:ea typeface="ＭＳ Ｐゴシック" charset="0"/>
              </a:rPr>
              <a:t>对比度增强</a:t>
            </a:r>
            <a:r>
              <a:rPr lang="zh-CN" altLang="en-US" sz="2400">
                <a:latin typeface="楷体" charset="0"/>
                <a:ea typeface="ＭＳ Ｐゴシック" charset="0"/>
              </a:rPr>
              <a:t>，强调某一个部分的特性，等等处理。</a:t>
            </a: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标题 1"/>
          <p:cNvSpPr>
            <a:spLocks noGrp="1" noChangeArrowheads="1"/>
          </p:cNvSpPr>
          <p:nvPr>
            <p:ph type="title"/>
          </p:nvPr>
        </p:nvSpPr>
        <p:spPr>
          <a:xfrm>
            <a:off x="2351088" y="4763"/>
            <a:ext cx="6164262" cy="1325562"/>
          </a:xfrm>
        </p:spPr>
        <p:txBody>
          <a:bodyPr/>
          <a:lstStyle/>
          <a:p>
            <a:pPr eaLnBrk="1" hangingPunct="1"/>
            <a:r>
              <a:rPr lang="zh-CN" altLang="en-US">
                <a:latin typeface="楷体" charset="0"/>
                <a:ea typeface="ＭＳ Ｐゴシック" charset="0"/>
              </a:rPr>
              <a:t>什么叫灰度图</a:t>
            </a:r>
          </a:p>
        </p:txBody>
      </p:sp>
      <p:sp>
        <p:nvSpPr>
          <p:cNvPr id="33794" name="内容占位符 2"/>
          <p:cNvSpPr>
            <a:spLocks noGrp="1"/>
          </p:cNvSpPr>
          <p:nvPr>
            <p:ph idx="1"/>
          </p:nvPr>
        </p:nvSpPr>
        <p:spPr>
          <a:xfrm>
            <a:off x="250825" y="1268413"/>
            <a:ext cx="8229600" cy="5046662"/>
          </a:xfrm>
        </p:spPr>
        <p:txBody>
          <a:bodyPr/>
          <a:lstStyle/>
          <a:p>
            <a:pPr marL="0" indent="0" eaLnBrk="1" hangingPunct="1">
              <a:buFont typeface="Wingdings" panose="05000000000000000000" charset="0"/>
              <a:buNone/>
            </a:pPr>
            <a:r>
              <a:rPr lang="zh-CN" altLang="en-US" sz="1800">
                <a:latin typeface="楷体" charset="0"/>
                <a:ea typeface="ＭＳ Ｐゴシック" charset="0"/>
              </a:rPr>
              <a:t>Gray Scale Image 或是Grey Scale Image，又称灰阶图。把白色与黑色之间按对数关系分为若干等级，称为灰度。灰度分为256阶。用灰度表示的图像称作灰度图。</a:t>
            </a:r>
          </a:p>
          <a:p>
            <a:pPr marL="0" indent="0" eaLnBrk="1" hangingPunct="1">
              <a:buFont typeface="Wingdings" panose="05000000000000000000" charset="0"/>
              <a:buNone/>
            </a:pPr>
            <a:r>
              <a:rPr lang="zh-CN" altLang="en-US" sz="1700">
                <a:latin typeface="楷体" charset="0"/>
                <a:ea typeface="ＭＳ Ｐゴシック" charset="0"/>
              </a:rPr>
              <a:t>什么叫灰度图？任何颜色都有红、绿、蓝三原色组成，假如原来某点的颜色为RGB(R，G，B)，那么，我们可以通过下面几种方法，将其转换为灰度：</a:t>
            </a:r>
          </a:p>
          <a:p>
            <a:pPr marL="0" indent="0" eaLnBrk="1" hangingPunct="1">
              <a:buFont typeface="Wingdings" panose="05000000000000000000" charset="0"/>
              <a:buNone/>
            </a:pPr>
            <a:r>
              <a:rPr lang="zh-CN" altLang="en-US" sz="1700">
                <a:latin typeface="楷体" charset="0"/>
                <a:ea typeface="ＭＳ Ｐゴシック" charset="0"/>
              </a:rPr>
              <a:t>1.浮点算法：Gray=R*0.3+G*0.59+B*0.11</a:t>
            </a:r>
          </a:p>
          <a:p>
            <a:pPr marL="0" indent="0" eaLnBrk="1" hangingPunct="1">
              <a:buFont typeface="Wingdings" panose="05000000000000000000" charset="0"/>
              <a:buNone/>
            </a:pPr>
            <a:r>
              <a:rPr lang="zh-CN" altLang="en-US" sz="1700">
                <a:latin typeface="楷体" charset="0"/>
                <a:ea typeface="ＭＳ Ｐゴシック" charset="0"/>
              </a:rPr>
              <a:t>2.整数方法：Gray=(R*30+G*59+B*11)/100</a:t>
            </a:r>
          </a:p>
          <a:p>
            <a:pPr marL="0" indent="0" eaLnBrk="1" hangingPunct="1">
              <a:buFont typeface="Wingdings" panose="05000000000000000000" charset="0"/>
              <a:buNone/>
            </a:pPr>
            <a:r>
              <a:rPr lang="zh-CN" altLang="en-US" sz="1700">
                <a:latin typeface="楷体" charset="0"/>
                <a:ea typeface="ＭＳ Ｐゴシック" charset="0"/>
              </a:rPr>
              <a:t>3.移位方法：Gray =(R*76+G*151+B*28)&gt;&gt;8;</a:t>
            </a:r>
          </a:p>
          <a:p>
            <a:pPr marL="0" indent="0" eaLnBrk="1" hangingPunct="1">
              <a:buFont typeface="Wingdings" panose="05000000000000000000" charset="0"/>
              <a:buNone/>
            </a:pPr>
            <a:r>
              <a:rPr lang="zh-CN" altLang="en-US" sz="1700">
                <a:latin typeface="楷体" charset="0"/>
                <a:ea typeface="ＭＳ Ｐゴシック" charset="0"/>
              </a:rPr>
              <a:t>4.平均值法：Gray=（R+G+B）/3;</a:t>
            </a:r>
          </a:p>
          <a:p>
            <a:pPr marL="0" indent="0" eaLnBrk="1" hangingPunct="1">
              <a:buFont typeface="Wingdings" panose="05000000000000000000" charset="0"/>
              <a:buNone/>
            </a:pPr>
            <a:r>
              <a:rPr lang="zh-CN" altLang="en-US" sz="1700">
                <a:latin typeface="楷体" charset="0"/>
                <a:ea typeface="ＭＳ Ｐゴシック" charset="0"/>
              </a:rPr>
              <a:t>5.仅取绿色：Gray=G；</a:t>
            </a:r>
          </a:p>
          <a:p>
            <a:pPr marL="0" indent="0" eaLnBrk="1" hangingPunct="1">
              <a:buFont typeface="Wingdings" panose="05000000000000000000" charset="0"/>
              <a:buNone/>
            </a:pPr>
            <a:r>
              <a:rPr lang="zh-CN" altLang="en-US" sz="1700">
                <a:latin typeface="楷体" charset="0"/>
                <a:ea typeface="ＭＳ Ｐゴシック" charset="0"/>
              </a:rPr>
              <a:t>通过上述任一种方法求得Gray后，将原来的RGB(R,G,B)中的R,G,B统一用Gray替换，形成新的颜色RGB(Gray,Gray,Gray)，用它替换原来的RGB(R,G,B)就是灰度图了。</a:t>
            </a:r>
          </a:p>
          <a:p>
            <a:pPr marL="0" indent="0" eaLnBrk="1" hangingPunct="1">
              <a:buFont typeface="Wingdings" panose="05000000000000000000" charset="0"/>
              <a:buNone/>
            </a:pPr>
            <a:r>
              <a:rPr lang="zh-CN" altLang="en-US" sz="1700" b="1">
                <a:solidFill>
                  <a:srgbClr val="FF0000"/>
                </a:solidFill>
                <a:latin typeface="楷体" charset="0"/>
                <a:ea typeface="ＭＳ Ｐゴシック" charset="0"/>
              </a:rPr>
              <a:t>函数：</a:t>
            </a:r>
          </a:p>
          <a:p>
            <a:pPr marL="0" indent="0" eaLnBrk="1" hangingPunct="1">
              <a:buFont typeface="Wingdings" panose="05000000000000000000" charset="0"/>
              <a:buNone/>
            </a:pPr>
            <a:r>
              <a:rPr lang="en-US" altLang="zh-CN" sz="1700" b="1">
                <a:solidFill>
                  <a:srgbClr val="FF0000"/>
                </a:solidFill>
                <a:latin typeface="楷体" charset="0"/>
                <a:ea typeface="ＭＳ Ｐゴシック" charset="0"/>
              </a:rPr>
              <a:t>rgb2gray</a:t>
            </a:r>
            <a:r>
              <a:rPr lang="zh-CN" altLang="en-US" sz="1700" b="1">
                <a:solidFill>
                  <a:srgbClr val="FF0000"/>
                </a:solidFill>
                <a:latin typeface="楷体" charset="0"/>
                <a:ea typeface="ＭＳ Ｐゴシック" charset="0"/>
              </a:rPr>
              <a:t>（）</a:t>
            </a: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p:nvPr>
        </p:nvSpPr>
        <p:spPr>
          <a:xfrm>
            <a:off x="2351088" y="4763"/>
            <a:ext cx="6164262" cy="1325562"/>
          </a:xfrm>
        </p:spPr>
        <p:txBody>
          <a:bodyPr/>
          <a:lstStyle/>
          <a:p>
            <a:pPr eaLnBrk="1" hangingPunct="1"/>
            <a:r>
              <a:rPr lang="en-US" altLang="zh-CN">
                <a:latin typeface="楷体" charset="0"/>
                <a:ea typeface="ＭＳ Ｐゴシック" charset="0"/>
              </a:rPr>
              <a:t>imhist</a:t>
            </a:r>
            <a:r>
              <a:rPr lang="zh-CN" altLang="en-US">
                <a:latin typeface="楷体" charset="0"/>
                <a:ea typeface="ＭＳ Ｐゴシック" charset="0"/>
              </a:rPr>
              <a:t>函数调用格式</a:t>
            </a:r>
          </a:p>
        </p:txBody>
      </p:sp>
      <p:sp>
        <p:nvSpPr>
          <p:cNvPr id="34818" name="内容占位符 2"/>
          <p:cNvSpPr>
            <a:spLocks noGrp="1"/>
          </p:cNvSpPr>
          <p:nvPr>
            <p:ph idx="1"/>
          </p:nvPr>
        </p:nvSpPr>
        <p:spPr>
          <a:xfrm>
            <a:off x="457200" y="1600200"/>
            <a:ext cx="8435975" cy="4525963"/>
          </a:xfrm>
        </p:spPr>
        <p:txBody>
          <a:bodyPr/>
          <a:lstStyle/>
          <a:p>
            <a:pPr marL="0" indent="0" eaLnBrk="1" hangingPunct="1">
              <a:buFont typeface="Wingdings" panose="05000000000000000000" charset="0"/>
              <a:buNone/>
            </a:pPr>
            <a:endParaRPr lang="zh-CN" altLang="en-US">
              <a:latin typeface="楷体" charset="0"/>
              <a:ea typeface="ＭＳ Ｐゴシック" charset="0"/>
            </a:endParaRPr>
          </a:p>
          <a:p>
            <a:pPr marL="0" indent="0" eaLnBrk="1" hangingPunct="1">
              <a:buFont typeface="Wingdings" panose="05000000000000000000" charset="0"/>
              <a:buChar char="l"/>
            </a:pPr>
            <a:r>
              <a:rPr lang="en-US" altLang="zh-CN">
                <a:latin typeface="楷体" charset="0"/>
                <a:ea typeface="ＭＳ Ｐゴシック" charset="0"/>
              </a:rPr>
              <a:t>histogram ['hɪstəɡræm] 直方图</a:t>
            </a:r>
          </a:p>
          <a:p>
            <a:pPr marL="0" indent="0" eaLnBrk="1" hangingPunct="1">
              <a:buFont typeface="Wingdings" panose="05000000000000000000" charset="0"/>
              <a:buChar char="l"/>
            </a:pPr>
            <a:r>
              <a:rPr lang="en-US" altLang="zh-CN">
                <a:latin typeface="楷体" charset="0"/>
                <a:ea typeface="ＭＳ Ｐゴシック" charset="0"/>
              </a:rPr>
              <a:t>imhist</a:t>
            </a:r>
            <a:r>
              <a:rPr lang="zh-CN" altLang="en-US">
                <a:latin typeface="楷体" charset="0"/>
                <a:ea typeface="ＭＳ Ｐゴシック" charset="0"/>
              </a:rPr>
              <a:t>函数用于绘制图像的直方图。</a:t>
            </a:r>
          </a:p>
          <a:p>
            <a:pPr marL="0" indent="0" eaLnBrk="1" hangingPunct="1">
              <a:buFont typeface="Wingdings" panose="05000000000000000000" charset="0"/>
              <a:buChar char="l"/>
            </a:pPr>
            <a:r>
              <a:rPr lang="zh-CN" altLang="en-US">
                <a:latin typeface="楷体" charset="0"/>
                <a:ea typeface="ＭＳ Ｐゴシック" charset="0"/>
              </a:rPr>
              <a:t>（</a:t>
            </a:r>
            <a:r>
              <a:rPr lang="en-US" altLang="zh-CN">
                <a:latin typeface="楷体" charset="0"/>
                <a:ea typeface="ＭＳ Ｐゴシック" charset="0"/>
              </a:rPr>
              <a:t>1</a:t>
            </a:r>
            <a:r>
              <a:rPr lang="zh-CN" altLang="en-US">
                <a:latin typeface="楷体" charset="0"/>
                <a:ea typeface="ＭＳ Ｐゴシック" charset="0"/>
              </a:rPr>
              <a:t>）</a:t>
            </a:r>
            <a:r>
              <a:rPr lang="en-US" altLang="zh-CN">
                <a:latin typeface="楷体" charset="0"/>
                <a:ea typeface="ＭＳ Ｐゴシック" charset="0"/>
              </a:rPr>
              <a:t>im</a:t>
            </a:r>
            <a:r>
              <a:rPr lang="en-US" altLang="zh-CN">
                <a:solidFill>
                  <a:srgbClr val="FF0000"/>
                </a:solidFill>
                <a:latin typeface="楷体" charset="0"/>
                <a:ea typeface="ＭＳ Ｐゴシック" charset="0"/>
              </a:rPr>
              <a:t>hist</a:t>
            </a:r>
            <a:r>
              <a:rPr lang="en-US" altLang="zh-CN">
                <a:latin typeface="楷体" charset="0"/>
                <a:ea typeface="ＭＳ Ｐゴシック" charset="0"/>
              </a:rPr>
              <a:t>(I)</a:t>
            </a:r>
          </a:p>
          <a:p>
            <a:pPr marL="0" indent="0" eaLnBrk="1" hangingPunct="1">
              <a:buFont typeface="Wingdings" panose="05000000000000000000" charset="0"/>
              <a:buChar char="l"/>
            </a:pPr>
            <a:r>
              <a:rPr lang="zh-CN" altLang="en-US">
                <a:latin typeface="楷体" charset="0"/>
                <a:ea typeface="ＭＳ Ｐゴシック" charset="0"/>
              </a:rPr>
              <a:t>（</a:t>
            </a:r>
            <a:r>
              <a:rPr lang="en-US" altLang="zh-CN">
                <a:latin typeface="楷体" charset="0"/>
                <a:ea typeface="ＭＳ Ｐゴシック" charset="0"/>
              </a:rPr>
              <a:t>2</a:t>
            </a:r>
            <a:r>
              <a:rPr lang="zh-CN" altLang="en-US">
                <a:latin typeface="楷体" charset="0"/>
                <a:ea typeface="ＭＳ Ｐゴシック" charset="0"/>
              </a:rPr>
              <a:t>）</a:t>
            </a:r>
            <a:r>
              <a:rPr lang="en-US" altLang="zh-CN">
                <a:latin typeface="楷体" charset="0"/>
                <a:ea typeface="ＭＳ Ｐゴシック" charset="0"/>
              </a:rPr>
              <a:t>im</a:t>
            </a:r>
            <a:r>
              <a:rPr lang="en-US" altLang="zh-CN">
                <a:solidFill>
                  <a:srgbClr val="FF0000"/>
                </a:solidFill>
                <a:latin typeface="楷体" charset="0"/>
                <a:ea typeface="ＭＳ Ｐゴシック" charset="0"/>
              </a:rPr>
              <a:t>hist</a:t>
            </a:r>
            <a:r>
              <a:rPr lang="en-US" altLang="zh-CN">
                <a:latin typeface="楷体" charset="0"/>
                <a:ea typeface="ＭＳ Ｐゴシック" charset="0"/>
              </a:rPr>
              <a:t>(I, n)</a:t>
            </a:r>
          </a:p>
          <a:p>
            <a:pPr marL="0" indent="0" eaLnBrk="1" hangingPunct="1">
              <a:buFont typeface="Wingdings" panose="05000000000000000000" charset="0"/>
              <a:buChar char="l"/>
            </a:pPr>
            <a:r>
              <a:rPr lang="zh-CN" altLang="en-US">
                <a:latin typeface="楷体" charset="0"/>
                <a:ea typeface="ＭＳ Ｐゴシック" charset="0"/>
              </a:rPr>
              <a:t>（</a:t>
            </a:r>
            <a:r>
              <a:rPr lang="en-US" altLang="zh-CN">
                <a:latin typeface="楷体" charset="0"/>
                <a:ea typeface="ＭＳ Ｐゴシック" charset="0"/>
              </a:rPr>
              <a:t>3</a:t>
            </a:r>
            <a:r>
              <a:rPr lang="zh-CN" altLang="en-US">
                <a:latin typeface="楷体" charset="0"/>
                <a:ea typeface="ＭＳ Ｐゴシック" charset="0"/>
              </a:rPr>
              <a:t>）</a:t>
            </a:r>
            <a:r>
              <a:rPr lang="en-US" altLang="zh-CN">
                <a:latin typeface="楷体" charset="0"/>
                <a:ea typeface="ＭＳ Ｐゴシック" charset="0"/>
              </a:rPr>
              <a:t>im</a:t>
            </a:r>
            <a:r>
              <a:rPr lang="en-US" altLang="zh-CN">
                <a:solidFill>
                  <a:srgbClr val="FF0000"/>
                </a:solidFill>
                <a:latin typeface="楷体" charset="0"/>
                <a:ea typeface="ＭＳ Ｐゴシック" charset="0"/>
              </a:rPr>
              <a:t>hist</a:t>
            </a:r>
            <a:r>
              <a:rPr lang="en-US" altLang="zh-CN">
                <a:latin typeface="楷体" charset="0"/>
                <a:ea typeface="ＭＳ Ｐゴシック" charset="0"/>
              </a:rPr>
              <a:t>(X, map)</a:t>
            </a:r>
          </a:p>
          <a:p>
            <a:pPr marL="0" indent="0" eaLnBrk="1" hangingPunct="1">
              <a:buFont typeface="Wingdings" panose="05000000000000000000" charset="0"/>
              <a:buChar char="l"/>
            </a:pPr>
            <a:r>
              <a:rPr lang="zh-CN" altLang="en-US">
                <a:latin typeface="楷体" charset="0"/>
                <a:ea typeface="ＭＳ Ｐゴシック" charset="0"/>
              </a:rPr>
              <a:t>（</a:t>
            </a:r>
            <a:r>
              <a:rPr lang="en-US" altLang="zh-CN">
                <a:latin typeface="楷体" charset="0"/>
                <a:ea typeface="ＭＳ Ｐゴシック" charset="0"/>
              </a:rPr>
              <a:t>4</a:t>
            </a:r>
            <a:r>
              <a:rPr lang="zh-CN" altLang="en-US">
                <a:latin typeface="楷体" charset="0"/>
                <a:ea typeface="ＭＳ Ｐゴシック" charset="0"/>
              </a:rPr>
              <a:t>）</a:t>
            </a:r>
            <a:r>
              <a:rPr lang="en-US" altLang="zh-CN">
                <a:latin typeface="楷体" charset="0"/>
                <a:ea typeface="ＭＳ Ｐゴシック" charset="0"/>
              </a:rPr>
              <a:t>[counts,centers] = imhist(...)</a:t>
            </a:r>
          </a:p>
          <a:p>
            <a:pPr marL="0" indent="0" eaLnBrk="1" hangingPunct="1">
              <a:buFont typeface="Wingdings" panose="05000000000000000000" charset="0"/>
              <a:buNone/>
            </a:pPr>
            <a:endParaRPr lang="zh-CN" altLang="en-US">
              <a:latin typeface="楷体" charset="0"/>
              <a:ea typeface="ＭＳ Ｐゴシック" charset="0"/>
            </a:endParaRP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noChangeArrowheads="1"/>
          </p:cNvSpPr>
          <p:nvPr>
            <p:ph type="title"/>
          </p:nvPr>
        </p:nvSpPr>
        <p:spPr>
          <a:xfrm>
            <a:off x="2351088" y="4763"/>
            <a:ext cx="6164262" cy="1325562"/>
          </a:xfrm>
        </p:spPr>
        <p:txBody>
          <a:bodyPr/>
          <a:lstStyle/>
          <a:p>
            <a:pPr eaLnBrk="1" hangingPunct="1"/>
            <a:r>
              <a:rPr lang="zh-CN" altLang="en-US">
                <a:latin typeface="楷体" charset="0"/>
                <a:ea typeface="ＭＳ Ｐゴシック" charset="0"/>
              </a:rPr>
              <a:t>图像的直方图</a:t>
            </a:r>
            <a:endParaRPr lang="en-US" altLang="zh-CN">
              <a:latin typeface="楷体" charset="0"/>
              <a:ea typeface="ＭＳ Ｐゴシック" charset="0"/>
            </a:endParaRPr>
          </a:p>
        </p:txBody>
      </p:sp>
      <p:sp>
        <p:nvSpPr>
          <p:cNvPr id="35842" name="内容占位符 2"/>
          <p:cNvSpPr>
            <a:spLocks noGrp="1" noChangeArrowheads="1"/>
          </p:cNvSpPr>
          <p:nvPr>
            <p:ph idx="1"/>
          </p:nvPr>
        </p:nvSpPr>
        <p:spPr>
          <a:xfrm>
            <a:off x="628650" y="1966913"/>
            <a:ext cx="7886700" cy="4092575"/>
          </a:xfrm>
        </p:spPr>
        <p:txBody>
          <a:bodyPr/>
          <a:lstStyle/>
          <a:p>
            <a:pPr marL="0" indent="0" eaLnBrk="1" hangingPunct="1">
              <a:buFont typeface="Wingdings" panose="05000000000000000000" charset="0"/>
              <a:buNone/>
            </a:pPr>
            <a:r>
              <a:rPr lang="en-US" altLang="zh-CN">
                <a:latin typeface="楷体" charset="0"/>
                <a:ea typeface="ＭＳ Ｐゴシック" charset="0"/>
              </a:rPr>
              <a:t>5-9, 5-10, 5-11</a:t>
            </a:r>
          </a:p>
          <a:p>
            <a:pPr marL="0" indent="0" eaLnBrk="1" hangingPunct="1">
              <a:buFont typeface="Wingdings" panose="05000000000000000000" charset="0"/>
              <a:buNone/>
            </a:pPr>
            <a:r>
              <a:rPr lang="en-US" altLang="zh-CN">
                <a:latin typeface="楷体" charset="0"/>
                <a:ea typeface="ＭＳ Ｐゴシック" charset="0"/>
              </a:rPr>
              <a:t>clear all;</a:t>
            </a:r>
          </a:p>
          <a:p>
            <a:pPr marL="0" indent="0" eaLnBrk="1" hangingPunct="1">
              <a:buFont typeface="Wingdings" panose="05000000000000000000" charset="0"/>
              <a:buNone/>
            </a:pPr>
            <a:r>
              <a:rPr lang="en-US" altLang="zh-CN">
                <a:latin typeface="楷体" charset="0"/>
                <a:ea typeface="ＭＳ Ｐゴシック" charset="0"/>
              </a:rPr>
              <a:t>I = imread('pout.tif');</a:t>
            </a:r>
          </a:p>
          <a:p>
            <a:pPr marL="0" indent="0" eaLnBrk="1" hangingPunct="1">
              <a:buFont typeface="Wingdings" panose="05000000000000000000" charset="0"/>
              <a:buNone/>
            </a:pPr>
            <a:r>
              <a:rPr lang="en-US" altLang="zh-CN">
                <a:latin typeface="楷体" charset="0"/>
                <a:ea typeface="ＭＳ Ｐゴシック" charset="0"/>
              </a:rPr>
              <a:t>subplot(121);imshow(I);</a:t>
            </a:r>
          </a:p>
          <a:p>
            <a:pPr marL="0" indent="0" eaLnBrk="1" hangingPunct="1">
              <a:buFont typeface="Wingdings" panose="05000000000000000000" charset="0"/>
              <a:buNone/>
            </a:pPr>
            <a:r>
              <a:rPr lang="en-US" altLang="zh-CN">
                <a:latin typeface="楷体" charset="0"/>
                <a:ea typeface="ＭＳ Ｐゴシック" charset="0"/>
              </a:rPr>
              <a:t>title('</a:t>
            </a:r>
            <a:r>
              <a:rPr lang="zh-CN" altLang="en-US">
                <a:latin typeface="楷体" charset="0"/>
                <a:ea typeface="ＭＳ Ｐゴシック" charset="0"/>
              </a:rPr>
              <a:t>原始图像</a:t>
            </a:r>
            <a:r>
              <a:rPr lang="en-US" altLang="zh-CN">
                <a:latin typeface="楷体" charset="0"/>
                <a:ea typeface="ＭＳ Ｐゴシック" charset="0"/>
              </a:rPr>
              <a:t>')</a:t>
            </a:r>
          </a:p>
          <a:p>
            <a:pPr marL="0" indent="0" eaLnBrk="1" hangingPunct="1">
              <a:buFont typeface="Wingdings" panose="05000000000000000000" charset="0"/>
              <a:buNone/>
            </a:pPr>
            <a:r>
              <a:rPr lang="en-US" altLang="zh-CN">
                <a:latin typeface="楷体" charset="0"/>
                <a:ea typeface="ＭＳ Ｐゴシック" charset="0"/>
              </a:rPr>
              <a:t>subplot(122);imhist(I)</a:t>
            </a:r>
          </a:p>
          <a:p>
            <a:pPr marL="0" indent="0" eaLnBrk="1" hangingPunct="1">
              <a:buFont typeface="Wingdings" panose="05000000000000000000" charset="0"/>
              <a:buNone/>
            </a:pPr>
            <a:r>
              <a:rPr lang="en-US" altLang="zh-CN">
                <a:latin typeface="楷体" charset="0"/>
                <a:ea typeface="ＭＳ Ｐゴシック" charset="0"/>
              </a:rPr>
              <a:t>title('</a:t>
            </a:r>
            <a:r>
              <a:rPr lang="zh-CN" altLang="en-US">
                <a:latin typeface="楷体" charset="0"/>
                <a:ea typeface="ＭＳ Ｐゴシック" charset="0"/>
              </a:rPr>
              <a:t>直方图</a:t>
            </a:r>
            <a:r>
              <a:rPr lang="en-US" altLang="zh-CN">
                <a:latin typeface="楷体" charset="0"/>
                <a:ea typeface="ＭＳ Ｐゴシック" charset="0"/>
              </a:rPr>
              <a:t>')</a:t>
            </a:r>
          </a:p>
          <a:p>
            <a:pPr marL="0" indent="0" eaLnBrk="1" hangingPunct="1">
              <a:buFont typeface="Wingdings" panose="05000000000000000000" charset="0"/>
              <a:buNone/>
            </a:pPr>
            <a:endParaRPr lang="zh-CN" altLang="en-US">
              <a:latin typeface="楷体" charset="0"/>
              <a:ea typeface="ＭＳ Ｐゴシック" charset="0"/>
            </a:endParaRPr>
          </a:p>
        </p:txBody>
      </p:sp>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2351088" y="4763"/>
            <a:ext cx="6164262" cy="1325562"/>
          </a:xfrm>
        </p:spPr>
        <p:txBody>
          <a:bodyPr/>
          <a:lstStyle/>
          <a:p>
            <a:pPr eaLnBrk="1" hangingPunct="1"/>
            <a:endParaRPr lang="en-US">
              <a:latin typeface="楷体" charset="0"/>
              <a:ea typeface="ＭＳ Ｐゴシック" charset="0"/>
            </a:endParaRPr>
          </a:p>
        </p:txBody>
      </p:sp>
      <p:sp>
        <p:nvSpPr>
          <p:cNvPr id="36866" name="Content Placeholder 2"/>
          <p:cNvSpPr>
            <a:spLocks noGrp="1"/>
          </p:cNvSpPr>
          <p:nvPr>
            <p:ph idx="1"/>
          </p:nvPr>
        </p:nvSpPr>
        <p:spPr>
          <a:xfrm>
            <a:off x="628650" y="1966913"/>
            <a:ext cx="4951413" cy="4092575"/>
          </a:xfrm>
        </p:spPr>
        <p:txBody>
          <a:bodyPr/>
          <a:lstStyle/>
          <a:p>
            <a:pPr eaLnBrk="1" hangingPunct="1">
              <a:lnSpc>
                <a:spcPct val="120000"/>
              </a:lnSpc>
            </a:pPr>
            <a:r>
              <a:rPr lang="en-US" sz="2400">
                <a:latin typeface="楷体" charset="0"/>
                <a:ea typeface="ＭＳ Ｐゴシック" charset="0"/>
              </a:rPr>
              <a:t>HSV</a:t>
            </a:r>
          </a:p>
          <a:p>
            <a:pPr lvl="1" eaLnBrk="1" hangingPunct="1">
              <a:lnSpc>
                <a:spcPct val="120000"/>
              </a:lnSpc>
            </a:pPr>
            <a:r>
              <a:rPr lang="en-US" altLang="zh-TW" sz="1800">
                <a:latin typeface="楷体" charset="0"/>
                <a:ea typeface="楷体" charset="0"/>
              </a:rPr>
              <a:t>H</a:t>
            </a:r>
            <a:r>
              <a:rPr lang="zh-TW" altLang="en-US" sz="1800">
                <a:latin typeface="楷体" charset="0"/>
                <a:ea typeface="楷体" charset="0"/>
              </a:rPr>
              <a:t>参数表示色彩信息，即所处的光谱颜色的位置。该参数用一角度量来表示，红、绿、蓝分别相隔</a:t>
            </a:r>
            <a:r>
              <a:rPr lang="en-US" altLang="zh-TW" sz="1800">
                <a:latin typeface="楷体" charset="0"/>
                <a:ea typeface="楷体" charset="0"/>
              </a:rPr>
              <a:t>120</a:t>
            </a:r>
            <a:r>
              <a:rPr lang="zh-TW" altLang="en-US" sz="1800">
                <a:latin typeface="楷体" charset="0"/>
                <a:ea typeface="楷体" charset="0"/>
              </a:rPr>
              <a:t>度。互补色分别相差</a:t>
            </a:r>
            <a:r>
              <a:rPr lang="en-US" altLang="zh-TW" sz="1800">
                <a:latin typeface="楷体" charset="0"/>
                <a:ea typeface="楷体" charset="0"/>
              </a:rPr>
              <a:t>180</a:t>
            </a:r>
            <a:r>
              <a:rPr lang="zh-TW" altLang="en-US" sz="1800">
                <a:latin typeface="楷体" charset="0"/>
                <a:ea typeface="楷体" charset="0"/>
              </a:rPr>
              <a:t>度。</a:t>
            </a:r>
          </a:p>
          <a:p>
            <a:pPr lvl="1" eaLnBrk="1" hangingPunct="1">
              <a:lnSpc>
                <a:spcPct val="120000"/>
              </a:lnSpc>
            </a:pPr>
            <a:r>
              <a:rPr lang="zh-TW" altLang="en-US" sz="1800">
                <a:latin typeface="楷体" charset="0"/>
                <a:ea typeface="楷体" charset="0"/>
              </a:rPr>
              <a:t>纯度</a:t>
            </a:r>
            <a:r>
              <a:rPr lang="en-US" altLang="zh-TW" sz="1800">
                <a:latin typeface="楷体" charset="0"/>
                <a:ea typeface="楷体" charset="0"/>
              </a:rPr>
              <a:t>S</a:t>
            </a:r>
            <a:r>
              <a:rPr lang="zh-TW" altLang="en-US" sz="1800">
                <a:latin typeface="楷体" charset="0"/>
                <a:ea typeface="楷体" charset="0"/>
              </a:rPr>
              <a:t>为一比例值，范围从</a:t>
            </a:r>
            <a:r>
              <a:rPr lang="en-US" altLang="zh-TW" sz="1800">
                <a:latin typeface="楷体" charset="0"/>
                <a:ea typeface="楷体" charset="0"/>
              </a:rPr>
              <a:t>0</a:t>
            </a:r>
            <a:r>
              <a:rPr lang="zh-TW" altLang="en-US" sz="1800">
                <a:latin typeface="楷体" charset="0"/>
                <a:ea typeface="楷体" charset="0"/>
              </a:rPr>
              <a:t>到</a:t>
            </a:r>
            <a:r>
              <a:rPr lang="en-US" altLang="zh-TW" sz="1800">
                <a:latin typeface="楷体" charset="0"/>
                <a:ea typeface="楷体" charset="0"/>
              </a:rPr>
              <a:t>1</a:t>
            </a:r>
            <a:r>
              <a:rPr lang="zh-TW" altLang="en-US" sz="1800">
                <a:latin typeface="楷体" charset="0"/>
                <a:ea typeface="楷体" charset="0"/>
              </a:rPr>
              <a:t>，它表示成所选颜色的纯度和该颜色最大的纯度之间的比率。</a:t>
            </a:r>
            <a:r>
              <a:rPr lang="en-US" altLang="zh-TW" sz="1800">
                <a:latin typeface="楷体" charset="0"/>
                <a:ea typeface="楷体" charset="0"/>
              </a:rPr>
              <a:t>S=0</a:t>
            </a:r>
            <a:r>
              <a:rPr lang="zh-TW" altLang="en-US" sz="1800">
                <a:latin typeface="楷体" charset="0"/>
                <a:ea typeface="楷体" charset="0"/>
              </a:rPr>
              <a:t>时，只有灰度。</a:t>
            </a:r>
          </a:p>
          <a:p>
            <a:pPr lvl="1" eaLnBrk="1" hangingPunct="1">
              <a:lnSpc>
                <a:spcPct val="120000"/>
              </a:lnSpc>
            </a:pPr>
            <a:r>
              <a:rPr lang="en-US" altLang="zh-TW" sz="1800">
                <a:latin typeface="楷体" charset="0"/>
                <a:ea typeface="楷体" charset="0"/>
              </a:rPr>
              <a:t>V</a:t>
            </a:r>
            <a:r>
              <a:rPr lang="zh-TW" altLang="en-US" sz="1800">
                <a:latin typeface="楷体" charset="0"/>
                <a:ea typeface="楷体" charset="0"/>
              </a:rPr>
              <a:t>表示色彩的明亮程度，范围从</a:t>
            </a:r>
            <a:r>
              <a:rPr lang="en-US" altLang="zh-TW" sz="1800">
                <a:latin typeface="楷体" charset="0"/>
                <a:ea typeface="楷体" charset="0"/>
              </a:rPr>
              <a:t>0</a:t>
            </a:r>
            <a:r>
              <a:rPr lang="zh-TW" altLang="en-US" sz="1800">
                <a:latin typeface="楷体" charset="0"/>
                <a:ea typeface="楷体" charset="0"/>
              </a:rPr>
              <a:t>到</a:t>
            </a:r>
            <a:r>
              <a:rPr lang="en-US" altLang="zh-TW" sz="1800">
                <a:latin typeface="楷体" charset="0"/>
                <a:ea typeface="楷体" charset="0"/>
              </a:rPr>
              <a:t>1</a:t>
            </a:r>
            <a:r>
              <a:rPr lang="zh-TW" altLang="en-US" sz="1800">
                <a:latin typeface="楷体" charset="0"/>
                <a:ea typeface="楷体" charset="0"/>
              </a:rPr>
              <a:t>。有一点要注意：它和光强度之间并没有直接的联系。</a:t>
            </a:r>
            <a:endParaRPr lang="en-US" sz="1800">
              <a:latin typeface="楷体" charset="0"/>
              <a:ea typeface="楷体" charset="0"/>
            </a:endParaRPr>
          </a:p>
        </p:txBody>
      </p:sp>
      <p:pic>
        <p:nvPicPr>
          <p:cNvPr id="36867" name="Picture 3" descr="Screen Shot 2018-03-27 at 12.57.5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2060575"/>
            <a:ext cx="3503613"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pic>
        <p:nvPicPr>
          <p:cNvPr id="16386"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8333"/>
          <a:stretch>
            <a:fillRect/>
          </a:stretch>
        </p:blipFill>
        <p:spPr>
          <a:xfrm>
            <a:off x="1308100" y="1533525"/>
            <a:ext cx="7537450" cy="3781425"/>
          </a:xfr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noChangeArrowheads="1"/>
          </p:cNvSpPr>
          <p:nvPr>
            <p:ph type="title"/>
          </p:nvPr>
        </p:nvSpPr>
        <p:spPr>
          <a:xfrm>
            <a:off x="2351088" y="4763"/>
            <a:ext cx="6164262" cy="1325562"/>
          </a:xfrm>
        </p:spPr>
        <p:txBody>
          <a:bodyPr/>
          <a:lstStyle/>
          <a:p>
            <a:pPr eaLnBrk="1" hangingPunct="1"/>
            <a:r>
              <a:rPr lang="zh-CN" altLang="en-US">
                <a:latin typeface="楷体" charset="0"/>
                <a:ea typeface="ＭＳ Ｐゴシック" charset="0"/>
              </a:rPr>
              <a:t>灰度直方图均衡化</a:t>
            </a:r>
          </a:p>
        </p:txBody>
      </p:sp>
      <p:sp>
        <p:nvSpPr>
          <p:cNvPr id="37890" name="内容占位符 2"/>
          <p:cNvSpPr>
            <a:spLocks noGrp="1"/>
          </p:cNvSpPr>
          <p:nvPr>
            <p:ph idx="1"/>
          </p:nvPr>
        </p:nvSpPr>
        <p:spPr>
          <a:xfrm>
            <a:off x="457200" y="1260475"/>
            <a:ext cx="8229600" cy="4525963"/>
          </a:xfrm>
        </p:spPr>
        <p:txBody>
          <a:bodyPr/>
          <a:lstStyle/>
          <a:p>
            <a:pPr marL="0" indent="0" eaLnBrk="1" hangingPunct="1">
              <a:buFont typeface="Wingdings" panose="05000000000000000000" charset="0"/>
              <a:buNone/>
            </a:pPr>
            <a:r>
              <a:rPr lang="zh-CN" altLang="en-US" sz="2400">
                <a:latin typeface="楷体" charset="0"/>
                <a:ea typeface="ＭＳ Ｐゴシック" charset="0"/>
              </a:rPr>
              <a:t>图像的灰度直方图(H是图像a.bmp的数据矩阵)</a:t>
            </a:r>
          </a:p>
          <a:p>
            <a:pPr marL="0" indent="0" eaLnBrk="1" hangingPunct="1">
              <a:buFont typeface="Wingdings" panose="05000000000000000000" charset="0"/>
              <a:buNone/>
            </a:pPr>
            <a:r>
              <a:rPr lang="zh-CN" altLang="en-US" sz="2400">
                <a:latin typeface="楷体" charset="0"/>
                <a:ea typeface="ＭＳ Ｐゴシック" charset="0"/>
              </a:rPr>
              <a:t> </a:t>
            </a:r>
          </a:p>
          <a:p>
            <a:pPr marL="0" indent="0" eaLnBrk="1" hangingPunct="1">
              <a:buFont typeface="Wingdings" panose="05000000000000000000" charset="0"/>
              <a:buNone/>
            </a:pPr>
            <a:r>
              <a:rPr lang="en-US" altLang="zh-CN" sz="2400">
                <a:latin typeface="楷体" charset="0"/>
                <a:ea typeface="ＭＳ Ｐゴシック" charset="0"/>
              </a:rPr>
              <a:t>1</a:t>
            </a:r>
            <a:r>
              <a:rPr lang="zh-CN" altLang="en-US" sz="2400">
                <a:latin typeface="楷体" charset="0"/>
                <a:ea typeface="ＭＳ Ｐゴシック" charset="0"/>
              </a:rPr>
              <a:t>、histeq(H); %将图像a进行直方图均衡化</a:t>
            </a:r>
          </a:p>
          <a:p>
            <a:pPr marL="0" indent="0" eaLnBrk="1" hangingPunct="1">
              <a:buFont typeface="Wingdings" panose="05000000000000000000" charset="0"/>
              <a:buNone/>
            </a:pPr>
            <a:r>
              <a:rPr lang="en-US" altLang="zh-CN" sz="2400">
                <a:latin typeface="楷体" charset="0"/>
                <a:ea typeface="ＭＳ Ｐゴシック" charset="0"/>
                <a:sym typeface="黑体" charset="0"/>
              </a:rPr>
              <a:t>histeq use to </a:t>
            </a:r>
            <a:br>
              <a:rPr lang="en-US" altLang="zh-CN" sz="2400">
                <a:latin typeface="楷体" charset="0"/>
                <a:ea typeface="ＭＳ Ｐゴシック" charset="0"/>
                <a:sym typeface="黑体" charset="0"/>
              </a:rPr>
            </a:br>
            <a:r>
              <a:rPr lang="en-US" altLang="zh-CN" sz="2400">
                <a:latin typeface="楷体" charset="0"/>
                <a:ea typeface="ＭＳ Ｐゴシック" charset="0"/>
                <a:sym typeface="黑体" charset="0"/>
              </a:rPr>
              <a:t>Enhance contrast using histogram equalization</a:t>
            </a:r>
            <a:endParaRPr lang="zh-CN" altLang="en-US" sz="2400">
              <a:latin typeface="楷体" charset="0"/>
              <a:ea typeface="ＭＳ Ｐゴシック" charset="0"/>
            </a:endParaRPr>
          </a:p>
          <a:p>
            <a:pPr marL="0" indent="0" eaLnBrk="1" hangingPunct="1">
              <a:buFont typeface="Wingdings" panose="05000000000000000000" charset="0"/>
              <a:buNone/>
            </a:pPr>
            <a:r>
              <a:rPr lang="en-US" altLang="zh-CN" sz="2400">
                <a:latin typeface="楷体" charset="0"/>
                <a:ea typeface="ＭＳ Ｐゴシック" charset="0"/>
              </a:rPr>
              <a:t>2</a:t>
            </a:r>
            <a:r>
              <a:rPr lang="zh-CN" altLang="en-US" sz="2400">
                <a:latin typeface="楷体" charset="0"/>
                <a:ea typeface="ＭＳ Ｐゴシック" charset="0"/>
              </a:rPr>
              <a:t>、adapthisteq(H); %将图像a进行直方图均衡化</a:t>
            </a:r>
            <a:endParaRPr lang="en-US" altLang="zh-CN" sz="2400">
              <a:latin typeface="楷体" charset="0"/>
              <a:ea typeface="ＭＳ Ｐゴシック" charset="0"/>
            </a:endParaRPr>
          </a:p>
          <a:p>
            <a:pPr marL="0" indent="0" eaLnBrk="1" hangingPunct="1">
              <a:buFont typeface="Wingdings" panose="05000000000000000000" charset="0"/>
              <a:buNone/>
            </a:pPr>
            <a:r>
              <a:rPr lang="zh-CN" altLang="en-US" sz="2400" b="1">
                <a:solidFill>
                  <a:srgbClr val="FF0000"/>
                </a:solidFill>
                <a:latin typeface="楷体" charset="0"/>
                <a:ea typeface="ＭＳ Ｐゴシック" charset="0"/>
              </a:rPr>
              <a:t>有限对比度自适应直方图均衡化</a:t>
            </a:r>
            <a:r>
              <a:rPr lang="en-US" altLang="zh-CN" sz="2400" b="1">
                <a:solidFill>
                  <a:srgbClr val="FF0000"/>
                </a:solidFill>
                <a:latin typeface="楷体" charset="0"/>
                <a:ea typeface="ＭＳ Ｐゴシック" charset="0"/>
              </a:rPr>
              <a:t>(CLAHE)</a:t>
            </a:r>
          </a:p>
          <a:p>
            <a:pPr marL="0" indent="0" eaLnBrk="1" hangingPunct="1">
              <a:buFont typeface="Wingdings" panose="05000000000000000000" charset="0"/>
              <a:buNone/>
            </a:pPr>
            <a:r>
              <a:rPr lang="en-US" altLang="zh-CN" sz="2400">
                <a:latin typeface="楷体" charset="0"/>
                <a:ea typeface="ＭＳ Ｐゴシック" charset="0"/>
              </a:rPr>
              <a:t>adapthisteq use to Perform adaptive histogram equalization using CLAHE</a:t>
            </a:r>
          </a:p>
          <a:p>
            <a:pPr marL="0" indent="0" eaLnBrk="1" hangingPunct="1"/>
            <a:r>
              <a:rPr lang="zh-CN" altLang="en-US" sz="2400">
                <a:latin typeface="楷体" charset="0"/>
                <a:ea typeface="ＭＳ Ｐゴシック" charset="0"/>
              </a:rPr>
              <a:t>imhist函数只能处理二维数据，因此处理RGB图像，需先转化成灰度图像，显示灰度直方图。</a:t>
            </a:r>
          </a:p>
          <a:p>
            <a:pPr marL="0" indent="0" eaLnBrk="1" hangingPunct="1">
              <a:buFont typeface="Wingdings" panose="05000000000000000000" charset="0"/>
              <a:buNone/>
            </a:pPr>
            <a:endParaRPr lang="zh-CN" altLang="en-US" sz="2400">
              <a:latin typeface="楷体" charset="0"/>
              <a:ea typeface="ＭＳ Ｐゴシック" charset="0"/>
            </a:endParaRP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noChangeArrowheads="1"/>
          </p:cNvSpPr>
          <p:nvPr>
            <p:ph type="title"/>
          </p:nvPr>
        </p:nvSpPr>
        <p:spPr>
          <a:xfrm>
            <a:off x="2351088" y="4763"/>
            <a:ext cx="6164262" cy="1325562"/>
          </a:xfrm>
        </p:spPr>
        <p:txBody>
          <a:bodyPr/>
          <a:lstStyle/>
          <a:p>
            <a:pPr eaLnBrk="1" hangingPunct="1"/>
            <a:r>
              <a:rPr lang="zh-CN" altLang="en-US">
                <a:latin typeface="楷体" charset="0"/>
                <a:ea typeface="ＭＳ Ｐゴシック" charset="0"/>
              </a:rPr>
              <a:t>图像的直方图均衡化</a:t>
            </a:r>
          </a:p>
        </p:txBody>
      </p:sp>
      <p:sp>
        <p:nvSpPr>
          <p:cNvPr id="39938" name="内容占位符 2"/>
          <p:cNvSpPr>
            <a:spLocks noGrp="1" noChangeArrowheads="1"/>
          </p:cNvSpPr>
          <p:nvPr>
            <p:ph idx="1"/>
          </p:nvPr>
        </p:nvSpPr>
        <p:spPr>
          <a:xfrm>
            <a:off x="628650" y="1966913"/>
            <a:ext cx="7886700" cy="4092575"/>
          </a:xfrm>
        </p:spPr>
        <p:txBody>
          <a:bodyPr/>
          <a:lstStyle/>
          <a:p>
            <a:pPr marL="0" indent="0" eaLnBrk="1" hangingPunct="1">
              <a:buFont typeface="Wingdings" panose="05000000000000000000" charset="0"/>
              <a:buNone/>
            </a:pPr>
            <a:r>
              <a:rPr lang="en-US" altLang="zh-CN">
                <a:latin typeface="楷体" charset="0"/>
                <a:ea typeface="ＭＳ Ｐゴシック" charset="0"/>
              </a:rPr>
              <a:t>histeq</a:t>
            </a:r>
            <a:r>
              <a:rPr lang="zh-CN" altLang="en-US">
                <a:latin typeface="楷体" charset="0"/>
                <a:ea typeface="ＭＳ Ｐゴシック" charset="0"/>
              </a:rPr>
              <a:t>函数用于实现图像的均衡化处理。其调用格式为：</a:t>
            </a:r>
          </a:p>
          <a:p>
            <a:pPr marL="0" indent="0" eaLnBrk="1" hangingPunct="1">
              <a:buFont typeface="Wingdings" panose="05000000000000000000" charset="0"/>
              <a:buNone/>
            </a:pPr>
            <a:r>
              <a:rPr lang="zh-CN" altLang="en-US">
                <a:latin typeface="楷体" charset="0"/>
                <a:ea typeface="ＭＳ Ｐゴシック" charset="0"/>
              </a:rPr>
              <a:t>（</a:t>
            </a:r>
            <a:r>
              <a:rPr lang="en-US" altLang="zh-CN">
                <a:latin typeface="楷体" charset="0"/>
                <a:ea typeface="ＭＳ Ｐゴシック" charset="0"/>
              </a:rPr>
              <a:t>1</a:t>
            </a:r>
            <a:r>
              <a:rPr lang="zh-CN" altLang="en-US">
                <a:latin typeface="楷体" charset="0"/>
                <a:ea typeface="ＭＳ Ｐゴシック" charset="0"/>
              </a:rPr>
              <a:t>）</a:t>
            </a:r>
            <a:r>
              <a:rPr lang="en-US" altLang="zh-CN">
                <a:latin typeface="楷体" charset="0"/>
                <a:ea typeface="ＭＳ Ｐゴシック" charset="0"/>
              </a:rPr>
              <a:t>J = histeq(I, n)</a:t>
            </a:r>
          </a:p>
          <a:p>
            <a:pPr marL="457200" lvl="1" indent="0" eaLnBrk="1" hangingPunct="1">
              <a:buFont typeface="Wingdings" panose="05000000000000000000" charset="0"/>
              <a:buNone/>
            </a:pPr>
            <a:r>
              <a:rPr lang="zh-CN" altLang="en-US">
                <a:latin typeface="Adobe 楷体 Std R" charset="0"/>
                <a:ea typeface="Adobe 楷体 Std R" charset="0"/>
                <a:cs typeface="Adobe 楷体 Std R" charset="0"/>
              </a:rPr>
              <a:t>指定均衡化后的灰度级数</a:t>
            </a:r>
            <a:r>
              <a:rPr lang="en-US" altLang="zh-CN">
                <a:latin typeface="Adobe 楷体 Std R" charset="0"/>
                <a:ea typeface="Adobe 楷体 Std R" charset="0"/>
                <a:cs typeface="Adobe 楷体 Std R" charset="0"/>
              </a:rPr>
              <a:t>n</a:t>
            </a:r>
            <a:r>
              <a:rPr lang="zh-CN" altLang="en-US">
                <a:latin typeface="Adobe 楷体 Std R" charset="0"/>
                <a:ea typeface="Adobe 楷体 Std R" charset="0"/>
                <a:cs typeface="Adobe 楷体 Std R" charset="0"/>
              </a:rPr>
              <a:t>，默认值为</a:t>
            </a:r>
            <a:r>
              <a:rPr lang="en-US" altLang="zh-CN">
                <a:latin typeface="Adobe 楷体 Std R" charset="0"/>
                <a:ea typeface="Adobe 楷体 Std R" charset="0"/>
                <a:cs typeface="Adobe 楷体 Std R" charset="0"/>
              </a:rPr>
              <a:t>64</a:t>
            </a:r>
            <a:r>
              <a:rPr lang="zh-CN" altLang="en-US">
                <a:latin typeface="Adobe 楷体 Std R" charset="0"/>
                <a:ea typeface="Adobe 楷体 Std R" charset="0"/>
                <a:cs typeface="Adobe 楷体 Std R" charset="0"/>
              </a:rPr>
              <a:t>。</a:t>
            </a:r>
          </a:p>
          <a:p>
            <a:pPr marL="0" indent="0" eaLnBrk="1" hangingPunct="1">
              <a:buFont typeface="Wingdings" panose="05000000000000000000" charset="0"/>
              <a:buNone/>
            </a:pPr>
            <a:r>
              <a:rPr lang="zh-CN" altLang="en-US">
                <a:latin typeface="楷体" charset="0"/>
                <a:ea typeface="ＭＳ Ｐゴシック" charset="0"/>
              </a:rPr>
              <a:t>（</a:t>
            </a:r>
            <a:r>
              <a:rPr lang="en-US" altLang="zh-CN">
                <a:latin typeface="楷体" charset="0"/>
                <a:ea typeface="ＭＳ Ｐゴシック" charset="0"/>
              </a:rPr>
              <a:t>2</a:t>
            </a:r>
            <a:r>
              <a:rPr lang="zh-CN" altLang="en-US">
                <a:latin typeface="楷体" charset="0"/>
                <a:ea typeface="ＭＳ Ｐゴシック" charset="0"/>
              </a:rPr>
              <a:t>）</a:t>
            </a:r>
            <a:r>
              <a:rPr lang="en-US" altLang="zh-CN">
                <a:latin typeface="楷体" charset="0"/>
                <a:ea typeface="ＭＳ Ｐゴシック" charset="0"/>
              </a:rPr>
              <a:t>[J, T] = histeq(I,...)</a:t>
            </a:r>
          </a:p>
          <a:p>
            <a:pPr marL="457200" lvl="1" indent="0" eaLnBrk="1" hangingPunct="1">
              <a:buFont typeface="Wingdings" panose="05000000000000000000" charset="0"/>
              <a:buNone/>
            </a:pPr>
            <a:r>
              <a:rPr lang="zh-CN" altLang="en-US">
                <a:latin typeface="Adobe 楷体 Std R" charset="0"/>
                <a:ea typeface="Adobe 楷体 Std R" charset="0"/>
                <a:cs typeface="Adobe 楷体 Std R" charset="0"/>
              </a:rPr>
              <a:t>返回能将图像</a:t>
            </a:r>
            <a:r>
              <a:rPr lang="en-US" altLang="zh-CN" b="1">
                <a:solidFill>
                  <a:srgbClr val="FF0000"/>
                </a:solidFill>
                <a:latin typeface="Adobe 楷体 Std R" charset="0"/>
                <a:ea typeface="Adobe 楷体 Std R" charset="0"/>
                <a:cs typeface="Adobe 楷体 Std R" charset="0"/>
              </a:rPr>
              <a:t>I</a:t>
            </a:r>
            <a:r>
              <a:rPr lang="zh-CN" altLang="en-US">
                <a:latin typeface="Adobe 楷体 Std R" charset="0"/>
                <a:ea typeface="Adobe 楷体 Std R" charset="0"/>
                <a:cs typeface="Adobe 楷体 Std R" charset="0"/>
              </a:rPr>
              <a:t>的灰度直方图变换成图像</a:t>
            </a:r>
            <a:r>
              <a:rPr lang="en-US" altLang="zh-CN" b="1">
                <a:solidFill>
                  <a:srgbClr val="FF0000"/>
                </a:solidFill>
                <a:latin typeface="Adobe 楷体 Std R" charset="0"/>
                <a:ea typeface="Adobe 楷体 Std R" charset="0"/>
                <a:cs typeface="Adobe 楷体 Std R" charset="0"/>
              </a:rPr>
              <a:t>J</a:t>
            </a:r>
            <a:r>
              <a:rPr lang="zh-CN" altLang="en-US">
                <a:latin typeface="Adobe 楷体 Std R" charset="0"/>
                <a:ea typeface="Adobe 楷体 Std R" charset="0"/>
                <a:cs typeface="Adobe 楷体 Std R" charset="0"/>
              </a:rPr>
              <a:t>的直方图的变换矩阵</a:t>
            </a:r>
            <a:r>
              <a:rPr lang="en-US" altLang="zh-CN" b="1">
                <a:solidFill>
                  <a:srgbClr val="FF0000"/>
                </a:solidFill>
                <a:latin typeface="Adobe 楷体 Std R" charset="0"/>
                <a:ea typeface="Adobe 楷体 Std R" charset="0"/>
                <a:cs typeface="Adobe 楷体 Std R" charset="0"/>
              </a:rPr>
              <a:t>T</a:t>
            </a:r>
            <a:r>
              <a:rPr lang="zh-CN" altLang="en-US">
                <a:latin typeface="Adobe 楷体 Std R" charset="0"/>
                <a:ea typeface="Adobe 楷体 Std R" charset="0"/>
                <a:cs typeface="Adobe 楷体 Std R" charset="0"/>
              </a:rPr>
              <a:t>。</a:t>
            </a:r>
          </a:p>
          <a:p>
            <a:pPr marL="0" indent="0" eaLnBrk="1" hangingPunct="1">
              <a:buFont typeface="Wingdings" panose="05000000000000000000" charset="0"/>
              <a:buNone/>
            </a:pPr>
            <a:r>
              <a:rPr lang="zh-CN" altLang="en-US">
                <a:latin typeface="楷体" charset="0"/>
                <a:ea typeface="ＭＳ Ｐゴシック" charset="0"/>
              </a:rPr>
              <a:t>（</a:t>
            </a:r>
            <a:r>
              <a:rPr lang="en-US" altLang="zh-CN">
                <a:latin typeface="楷体" charset="0"/>
                <a:ea typeface="ＭＳ Ｐゴシック" charset="0"/>
              </a:rPr>
              <a:t>3</a:t>
            </a:r>
            <a:r>
              <a:rPr lang="zh-CN" altLang="en-US">
                <a:latin typeface="楷体" charset="0"/>
                <a:ea typeface="ＭＳ Ｐゴシック" charset="0"/>
              </a:rPr>
              <a:t>）</a:t>
            </a:r>
            <a:r>
              <a:rPr lang="en-US" altLang="zh-CN">
                <a:latin typeface="楷体" charset="0"/>
                <a:ea typeface="ＭＳ Ｐゴシック" charset="0"/>
              </a:rPr>
              <a:t>[newmap, T] = histeq(X,...)</a:t>
            </a:r>
          </a:p>
          <a:p>
            <a:pPr marL="457200" lvl="1" indent="0" eaLnBrk="1" hangingPunct="1">
              <a:buFont typeface="Wingdings" panose="05000000000000000000" charset="0"/>
              <a:buNone/>
            </a:pPr>
            <a:r>
              <a:rPr lang="zh-CN" altLang="en-US">
                <a:latin typeface="Adobe 楷体 Std R" charset="0"/>
                <a:ea typeface="Adobe 楷体 Std R" charset="0"/>
                <a:cs typeface="Adobe 楷体 Std R" charset="0"/>
              </a:rPr>
              <a:t>返回索引色图的变换矩阵</a:t>
            </a:r>
            <a:r>
              <a:rPr lang="en-US" altLang="zh-CN">
                <a:latin typeface="Adobe 楷体 Std R" charset="0"/>
                <a:ea typeface="Adobe 楷体 Std R" charset="0"/>
                <a:cs typeface="Adobe 楷体 Std R" charset="0"/>
              </a:rPr>
              <a:t>T</a:t>
            </a:r>
            <a:r>
              <a:rPr lang="zh-CN" altLang="en-US">
                <a:latin typeface="Adobe 楷体 Std R" charset="0"/>
                <a:ea typeface="Adobe 楷体 Std R" charset="0"/>
                <a:cs typeface="Adobe 楷体 Std R" charset="0"/>
              </a:rPr>
              <a:t>。</a:t>
            </a:r>
          </a:p>
          <a:p>
            <a:pPr marL="0" indent="0" eaLnBrk="1" hangingPunct="1">
              <a:buFont typeface="Wingdings" panose="05000000000000000000" charset="0"/>
              <a:buNone/>
            </a:pPr>
            <a:endParaRPr lang="zh-CN" altLang="en-US">
              <a:latin typeface="楷体" charset="0"/>
              <a:ea typeface="ＭＳ Ｐゴシック" charset="0"/>
            </a:endParaRP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sp>
        <p:nvSpPr>
          <p:cNvPr id="41986" name="内容占位符 2"/>
          <p:cNvSpPr>
            <a:spLocks noGrp="1" noChangeArrowheads="1"/>
          </p:cNvSpPr>
          <p:nvPr>
            <p:ph idx="1"/>
          </p:nvPr>
        </p:nvSpPr>
        <p:spPr>
          <a:xfrm>
            <a:off x="628650" y="1966913"/>
            <a:ext cx="7886700" cy="4092575"/>
          </a:xfrm>
        </p:spPr>
        <p:txBody>
          <a:bodyPr/>
          <a:lstStyle/>
          <a:p>
            <a:pPr eaLnBrk="1" hangingPunct="1">
              <a:buFont typeface="Wingdings" panose="05000000000000000000" charset="0"/>
              <a:buChar char="l"/>
            </a:pPr>
            <a:r>
              <a:rPr lang="en-US" altLang="zh-CN">
                <a:latin typeface="楷体" charset="0"/>
                <a:ea typeface="ＭＳ Ｐゴシック" charset="0"/>
              </a:rPr>
              <a:t> </a:t>
            </a:r>
            <a:r>
              <a:rPr lang="zh-CN" altLang="en-US">
                <a:latin typeface="楷体" charset="0"/>
                <a:ea typeface="ＭＳ Ｐゴシック" charset="0"/>
              </a:rPr>
              <a:t>绘制图像的直方图。</a:t>
            </a:r>
          </a:p>
        </p:txBody>
      </p:sp>
      <p:pic>
        <p:nvPicPr>
          <p:cNvPr id="41987" name="Picture 2"/>
          <p:cNvPicPr>
            <a:picLocks noChangeAspect="1" noChangeArrowheads="1"/>
          </p:cNvPicPr>
          <p:nvPr/>
        </p:nvPicPr>
        <p:blipFill>
          <a:blip r:embed="rId2">
            <a:extLst>
              <a:ext uri="{28A0092B-C50C-407E-A947-70E740481C1C}">
                <a14:useLocalDpi xmlns:a14="http://schemas.microsoft.com/office/drawing/2010/main" val="0"/>
              </a:ext>
            </a:extLst>
          </a:blip>
          <a:srcRect l="9729" r="8189" b="5324"/>
          <a:stretch>
            <a:fillRect/>
          </a:stretch>
        </p:blipFill>
        <p:spPr bwMode="auto">
          <a:xfrm>
            <a:off x="985838" y="2420938"/>
            <a:ext cx="7161212"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sp>
        <p:nvSpPr>
          <p:cNvPr id="43010" name="内容占位符 2"/>
          <p:cNvSpPr>
            <a:spLocks noGrp="1" noChangeArrowheads="1"/>
          </p:cNvSpPr>
          <p:nvPr>
            <p:ph idx="1"/>
          </p:nvPr>
        </p:nvSpPr>
        <p:spPr>
          <a:xfrm>
            <a:off x="628650" y="1966913"/>
            <a:ext cx="7886700" cy="4092575"/>
          </a:xfrm>
        </p:spPr>
        <p:txBody>
          <a:bodyPr/>
          <a:lstStyle/>
          <a:p>
            <a:pPr marL="0" indent="0" eaLnBrk="1" hangingPunct="1">
              <a:buFont typeface="Wingdings" panose="05000000000000000000" charset="0"/>
              <a:buNone/>
            </a:pPr>
            <a:r>
              <a:rPr lang="zh-CN" altLang="en-US" sz="2600">
                <a:latin typeface="楷体" charset="0"/>
                <a:ea typeface="ＭＳ Ｐゴシック" charset="0"/>
              </a:rPr>
              <a:t>clear all;</a:t>
            </a:r>
          </a:p>
          <a:p>
            <a:pPr marL="0" indent="0" eaLnBrk="1" hangingPunct="1">
              <a:buFont typeface="Wingdings" panose="05000000000000000000" charset="0"/>
              <a:buNone/>
            </a:pPr>
            <a:r>
              <a:rPr lang="zh-CN" altLang="en-US" sz="2600">
                <a:latin typeface="楷体" charset="0"/>
                <a:ea typeface="ＭＳ Ｐゴシック" charset="0"/>
              </a:rPr>
              <a:t>I = imread('pout.tif');</a:t>
            </a:r>
          </a:p>
          <a:p>
            <a:pPr marL="0" indent="0" eaLnBrk="1" hangingPunct="1">
              <a:buFont typeface="Wingdings" panose="05000000000000000000" charset="0"/>
              <a:buNone/>
            </a:pPr>
            <a:r>
              <a:rPr lang="zh-CN" altLang="en-US" sz="2600">
                <a:latin typeface="楷体" charset="0"/>
                <a:ea typeface="ＭＳ Ｐゴシック" charset="0"/>
              </a:rPr>
              <a:t>subplot(121);imshow(I);</a:t>
            </a:r>
          </a:p>
          <a:p>
            <a:pPr marL="0" indent="0" eaLnBrk="1" hangingPunct="1">
              <a:buFont typeface="Wingdings" panose="05000000000000000000" charset="0"/>
              <a:buNone/>
            </a:pPr>
            <a:r>
              <a:rPr lang="zh-CN" altLang="en-US" sz="2600">
                <a:latin typeface="楷体" charset="0"/>
                <a:ea typeface="ＭＳ Ｐゴシック" charset="0"/>
              </a:rPr>
              <a:t>title('原始图像')</a:t>
            </a:r>
          </a:p>
          <a:p>
            <a:pPr marL="0" indent="0" eaLnBrk="1" hangingPunct="1">
              <a:buFont typeface="Wingdings" panose="05000000000000000000" charset="0"/>
              <a:buNone/>
            </a:pPr>
            <a:r>
              <a:rPr lang="zh-CN" altLang="en-US" sz="2600">
                <a:latin typeface="楷体" charset="0"/>
                <a:ea typeface="ＭＳ Ｐゴシック" charset="0"/>
              </a:rPr>
              <a:t>subplot(122);imhist(I)</a:t>
            </a:r>
          </a:p>
          <a:p>
            <a:pPr marL="0" indent="0" eaLnBrk="1" hangingPunct="1">
              <a:buFont typeface="Wingdings" panose="05000000000000000000" charset="0"/>
              <a:buNone/>
            </a:pPr>
            <a:r>
              <a:rPr lang="zh-CN" altLang="en-US" sz="2600">
                <a:latin typeface="楷体" charset="0"/>
                <a:ea typeface="ＭＳ Ｐゴシック" charset="0"/>
              </a:rPr>
              <a:t>title('直方图')</a:t>
            </a:r>
          </a:p>
          <a:p>
            <a:pPr marL="0" indent="0" eaLnBrk="1" hangingPunct="1">
              <a:buFont typeface="Wingdings" panose="05000000000000000000" charset="0"/>
              <a:buNone/>
            </a:pPr>
            <a:r>
              <a:rPr lang="zh-CN" altLang="en-US" sz="2600">
                <a:latin typeface="楷体" charset="0"/>
                <a:ea typeface="ＭＳ Ｐゴシック" charset="0"/>
              </a:rPr>
              <a:t>J = histeq(I);</a:t>
            </a:r>
          </a:p>
          <a:p>
            <a:pPr marL="0" indent="0" eaLnBrk="1" hangingPunct="1">
              <a:buFont typeface="Wingdings" panose="05000000000000000000" charset="0"/>
              <a:buNone/>
            </a:pPr>
            <a:r>
              <a:rPr lang="zh-CN" altLang="en-US" sz="2600">
                <a:latin typeface="楷体" charset="0"/>
                <a:ea typeface="ＭＳ Ｐゴシック" charset="0"/>
              </a:rPr>
              <a:t>subplot(121);imshow(J);</a:t>
            </a:r>
          </a:p>
          <a:p>
            <a:pPr marL="0" indent="0" eaLnBrk="1" hangingPunct="1">
              <a:buFont typeface="Wingdings" panose="05000000000000000000" charset="0"/>
              <a:buNone/>
            </a:pPr>
            <a:r>
              <a:rPr lang="zh-CN" altLang="en-US" sz="2600">
                <a:latin typeface="楷体" charset="0"/>
                <a:ea typeface="ＭＳ Ｐゴシック" charset="0"/>
              </a:rPr>
              <a:t>subplot(122);imhist(J);</a:t>
            </a: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sp>
        <p:nvSpPr>
          <p:cNvPr id="44034" name="内容占位符 2"/>
          <p:cNvSpPr>
            <a:spLocks noGrp="1" noChangeArrowheads="1"/>
          </p:cNvSpPr>
          <p:nvPr>
            <p:ph idx="1"/>
          </p:nvPr>
        </p:nvSpPr>
        <p:spPr>
          <a:xfrm>
            <a:off x="457200" y="1341438"/>
            <a:ext cx="8578850" cy="4784725"/>
          </a:xfrm>
        </p:spPr>
        <p:txBody>
          <a:bodyPr/>
          <a:lstStyle/>
          <a:p>
            <a:pPr eaLnBrk="1" hangingPunct="1">
              <a:buFont typeface="Wingdings" panose="05000000000000000000" charset="0"/>
              <a:buChar char="l"/>
            </a:pPr>
            <a:r>
              <a:rPr lang="zh-CN" altLang="en-US">
                <a:latin typeface="楷体" charset="0"/>
                <a:ea typeface="ＭＳ Ｐゴシック" charset="0"/>
              </a:rPr>
              <a:t>例</a:t>
            </a:r>
            <a:r>
              <a:rPr lang="en-US" altLang="zh-CN">
                <a:latin typeface="楷体" charset="0"/>
                <a:ea typeface="ＭＳ Ｐゴシック" charset="0"/>
              </a:rPr>
              <a:t>5-12</a:t>
            </a:r>
            <a:r>
              <a:rPr lang="zh-CN" altLang="en-US">
                <a:latin typeface="楷体" charset="0"/>
                <a:ea typeface="ＭＳ Ｐゴシック" charset="0"/>
              </a:rPr>
              <a:t>，使用直方图均衡化增强灰度图像对比度。</a:t>
            </a: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133600"/>
            <a:ext cx="5268913"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noChangeArrowheads="1"/>
          </p:cNvSpPr>
          <p:nvPr>
            <p:ph type="title"/>
          </p:nvPr>
        </p:nvSpPr>
        <p:spPr>
          <a:xfrm>
            <a:off x="2351088" y="4763"/>
            <a:ext cx="6164262" cy="1325562"/>
          </a:xfrm>
        </p:spPr>
        <p:txBody>
          <a:bodyPr/>
          <a:lstStyle/>
          <a:p>
            <a:pPr eaLnBrk="1" hangingPunct="1"/>
            <a:r>
              <a:rPr lang="en-US" altLang="zh-CN">
                <a:latin typeface="楷体" charset="0"/>
                <a:ea typeface="ＭＳ Ｐゴシック" charset="0"/>
              </a:rPr>
              <a:t>5-12</a:t>
            </a:r>
            <a:endParaRPr lang="zh-CN" altLang="en-US">
              <a:latin typeface="楷体" charset="0"/>
              <a:ea typeface="ＭＳ Ｐゴシック" charset="0"/>
            </a:endParaRPr>
          </a:p>
        </p:txBody>
      </p:sp>
      <p:sp>
        <p:nvSpPr>
          <p:cNvPr id="45058" name="内容占位符 2"/>
          <p:cNvSpPr>
            <a:spLocks noGrp="1" noChangeArrowheads="1"/>
          </p:cNvSpPr>
          <p:nvPr>
            <p:ph idx="1"/>
          </p:nvPr>
        </p:nvSpPr>
        <p:spPr>
          <a:xfrm>
            <a:off x="539750" y="1196975"/>
            <a:ext cx="8229600" cy="5040313"/>
          </a:xfrm>
        </p:spPr>
        <p:txBody>
          <a:bodyPr/>
          <a:lstStyle/>
          <a:p>
            <a:pPr marL="0" indent="0" eaLnBrk="1" hangingPunct="1">
              <a:buFont typeface="Wingdings" panose="05000000000000000000" charset="0"/>
              <a:buNone/>
            </a:pPr>
            <a:r>
              <a:rPr lang="en-US" altLang="zh-CN" sz="2400">
                <a:latin typeface="楷体" charset="0"/>
                <a:ea typeface="ＭＳ Ｐゴシック" charset="0"/>
              </a:rPr>
              <a:t>clear alll;</a:t>
            </a:r>
          </a:p>
          <a:p>
            <a:pPr marL="0" indent="0" eaLnBrk="1" hangingPunct="1">
              <a:buFont typeface="Wingdings" panose="05000000000000000000" charset="0"/>
              <a:buNone/>
            </a:pPr>
            <a:r>
              <a:rPr lang="en-US" altLang="zh-CN" sz="2400">
                <a:latin typeface="楷体" charset="0"/>
                <a:ea typeface="ＭＳ Ｐゴシック" charset="0"/>
              </a:rPr>
              <a:t>I = imread('tire.tif');</a:t>
            </a:r>
          </a:p>
          <a:p>
            <a:pPr marL="0" indent="0" eaLnBrk="1" hangingPunct="1">
              <a:buFont typeface="Wingdings" panose="05000000000000000000" charset="0"/>
              <a:buNone/>
            </a:pPr>
            <a:r>
              <a:rPr lang="en-US" altLang="zh-CN" sz="2400">
                <a:latin typeface="楷体" charset="0"/>
                <a:ea typeface="ＭＳ Ｐゴシック" charset="0"/>
              </a:rPr>
              <a:t>J = histeq(I);</a:t>
            </a:r>
          </a:p>
          <a:p>
            <a:pPr marL="0" indent="0" eaLnBrk="1" hangingPunct="1">
              <a:buFont typeface="Wingdings" panose="05000000000000000000" charset="0"/>
              <a:buNone/>
            </a:pPr>
            <a:r>
              <a:rPr lang="en-US" altLang="zh-CN" sz="2400">
                <a:latin typeface="楷体" charset="0"/>
                <a:ea typeface="ＭＳ Ｐゴシック" charset="0"/>
              </a:rPr>
              <a:t>subplot(221);imshow(I)</a:t>
            </a:r>
          </a:p>
          <a:p>
            <a:pPr marL="0" indent="0" eaLnBrk="1" hangingPunct="1">
              <a:buFont typeface="Wingdings" panose="05000000000000000000" charset="0"/>
              <a:buNone/>
            </a:pPr>
            <a:r>
              <a:rPr lang="en-US" altLang="zh-CN" sz="2400">
                <a:latin typeface="楷体" charset="0"/>
                <a:ea typeface="ＭＳ Ｐゴシック" charset="0"/>
              </a:rPr>
              <a:t>title('</a:t>
            </a:r>
            <a:r>
              <a:rPr lang="zh-CN" altLang="en-US" sz="2400">
                <a:latin typeface="楷体" charset="0"/>
                <a:ea typeface="ＭＳ Ｐゴシック" charset="0"/>
              </a:rPr>
              <a:t>原始图像</a:t>
            </a:r>
            <a:r>
              <a:rPr lang="en-US" altLang="zh-CN" sz="2400">
                <a:latin typeface="楷体" charset="0"/>
                <a:ea typeface="ＭＳ Ｐゴシック" charset="0"/>
              </a:rPr>
              <a:t>');</a:t>
            </a:r>
          </a:p>
          <a:p>
            <a:pPr marL="0" indent="0" eaLnBrk="1" hangingPunct="1">
              <a:buFont typeface="Wingdings" panose="05000000000000000000" charset="0"/>
              <a:buNone/>
            </a:pPr>
            <a:r>
              <a:rPr lang="en-US" altLang="zh-CN" sz="2400">
                <a:latin typeface="楷体" charset="0"/>
                <a:ea typeface="ＭＳ Ｐゴシック" charset="0"/>
              </a:rPr>
              <a:t>subplot(222), imshow(J)</a:t>
            </a:r>
          </a:p>
          <a:p>
            <a:pPr marL="0" indent="0" eaLnBrk="1" hangingPunct="1">
              <a:buFont typeface="Wingdings" panose="05000000000000000000" charset="0"/>
              <a:buNone/>
            </a:pPr>
            <a:r>
              <a:rPr lang="en-US" altLang="zh-CN" sz="2400">
                <a:latin typeface="楷体" charset="0"/>
                <a:ea typeface="ＭＳ Ｐゴシック" charset="0"/>
              </a:rPr>
              <a:t>title('</a:t>
            </a:r>
            <a:r>
              <a:rPr lang="zh-CN" altLang="en-US" sz="2400">
                <a:latin typeface="楷体" charset="0"/>
                <a:ea typeface="ＭＳ Ｐゴシック" charset="0"/>
              </a:rPr>
              <a:t>均衡化图像</a:t>
            </a:r>
            <a:r>
              <a:rPr lang="en-US" altLang="zh-CN" sz="2400">
                <a:latin typeface="楷体" charset="0"/>
                <a:ea typeface="ＭＳ Ｐゴシック" charset="0"/>
              </a:rPr>
              <a:t>')</a:t>
            </a:r>
          </a:p>
          <a:p>
            <a:pPr marL="0" indent="0" eaLnBrk="1" hangingPunct="1">
              <a:buFont typeface="Wingdings" panose="05000000000000000000" charset="0"/>
              <a:buNone/>
            </a:pPr>
            <a:r>
              <a:rPr lang="en-US" altLang="zh-CN" sz="2400">
                <a:latin typeface="楷体" charset="0"/>
                <a:ea typeface="ＭＳ Ｐゴシック" charset="0"/>
              </a:rPr>
              <a:t>subplot(223);imhist(I,64);</a:t>
            </a:r>
          </a:p>
          <a:p>
            <a:pPr marL="0" indent="0" eaLnBrk="1" hangingPunct="1">
              <a:buFont typeface="Wingdings" panose="05000000000000000000" charset="0"/>
              <a:buNone/>
            </a:pPr>
            <a:r>
              <a:rPr lang="en-US" altLang="zh-CN" sz="2400">
                <a:latin typeface="楷体" charset="0"/>
                <a:ea typeface="ＭＳ Ｐゴシック" charset="0"/>
              </a:rPr>
              <a:t>title('</a:t>
            </a:r>
            <a:r>
              <a:rPr lang="zh-CN" altLang="en-US" sz="2400">
                <a:latin typeface="楷体" charset="0"/>
                <a:ea typeface="ＭＳ Ｐゴシック" charset="0"/>
              </a:rPr>
              <a:t>原始图像直方图</a:t>
            </a:r>
            <a:r>
              <a:rPr lang="en-US" altLang="zh-CN" sz="2400">
                <a:latin typeface="楷体" charset="0"/>
                <a:ea typeface="ＭＳ Ｐゴシック" charset="0"/>
              </a:rPr>
              <a:t>');</a:t>
            </a:r>
          </a:p>
          <a:p>
            <a:pPr marL="0" indent="0" eaLnBrk="1" hangingPunct="1">
              <a:buFont typeface="Wingdings" panose="05000000000000000000" charset="0"/>
              <a:buNone/>
            </a:pPr>
            <a:r>
              <a:rPr lang="en-US" altLang="zh-CN" sz="2400">
                <a:latin typeface="楷体" charset="0"/>
                <a:ea typeface="ＭＳ Ｐゴシック" charset="0"/>
              </a:rPr>
              <a:t>subplot(224);imhist(J,64)</a:t>
            </a:r>
          </a:p>
          <a:p>
            <a:pPr marL="0" indent="0" eaLnBrk="1" hangingPunct="1">
              <a:buFont typeface="Wingdings" panose="05000000000000000000" charset="0"/>
              <a:buNone/>
            </a:pPr>
            <a:r>
              <a:rPr lang="en-US" altLang="zh-CN" sz="2400">
                <a:latin typeface="楷体" charset="0"/>
                <a:ea typeface="ＭＳ Ｐゴシック" charset="0"/>
              </a:rPr>
              <a:t>title('</a:t>
            </a:r>
            <a:r>
              <a:rPr lang="zh-CN" altLang="en-US" sz="2400">
                <a:latin typeface="楷体" charset="0"/>
                <a:ea typeface="ＭＳ Ｐゴシック" charset="0"/>
              </a:rPr>
              <a:t>均衡化图像直方图</a:t>
            </a:r>
            <a:r>
              <a:rPr lang="en-US" altLang="zh-CN" sz="2400">
                <a:latin typeface="楷体" charset="0"/>
                <a:ea typeface="ＭＳ Ｐゴシック" charset="0"/>
              </a:rPr>
              <a:t>')</a:t>
            </a:r>
            <a:endParaRPr lang="zh-CN" altLang="en-US" sz="2400">
              <a:latin typeface="楷体" charset="0"/>
              <a:ea typeface="ＭＳ Ｐゴシック" charset="0"/>
            </a:endParaRP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noChangeArrowheads="1"/>
          </p:cNvSpPr>
          <p:nvPr>
            <p:ph type="ctrTitle"/>
          </p:nvPr>
        </p:nvSpPr>
        <p:spPr>
          <a:xfrm>
            <a:off x="471488" y="2921000"/>
            <a:ext cx="5975350" cy="2378075"/>
          </a:xfrm>
        </p:spPr>
        <p:txBody>
          <a:bodyPr/>
          <a:lstStyle/>
          <a:p>
            <a:pPr eaLnBrk="1" hangingPunct="1">
              <a:spcBef>
                <a:spcPct val="20000"/>
              </a:spcBef>
            </a:pPr>
            <a:r>
              <a:rPr lang="zh-CN" altLang="en-US" sz="6600">
                <a:latin typeface="楷体" charset="0"/>
              </a:rPr>
              <a:t>直方图均衡化</a:t>
            </a:r>
            <a:r>
              <a:rPr lang="en-US" altLang="zh-CN" sz="6600">
                <a:latin typeface="楷体" charset="0"/>
              </a:rPr>
              <a:t/>
            </a:r>
            <a:br>
              <a:rPr lang="en-US" altLang="zh-CN" sz="6600">
                <a:latin typeface="楷体" charset="0"/>
              </a:rPr>
            </a:br>
            <a:r>
              <a:rPr lang="zh-CN" altLang="en-US" sz="6600">
                <a:latin typeface="楷体" charset="0"/>
              </a:rPr>
              <a:t>中的数学原理</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333375"/>
            <a:ext cx="9055100"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1979613" y="4441825"/>
            <a:ext cx="6913562" cy="304800"/>
          </a:xfrm>
          <a:solidFill>
            <a:schemeClr val="bg1"/>
          </a:solidFill>
        </p:spPr>
        <p:txBody>
          <a:bodyPr>
            <a:normAutofit lnSpcReduction="10000"/>
          </a:bodyPr>
          <a:lstStyle/>
          <a:p>
            <a:pPr marL="0" indent="0" eaLnBrk="1" hangingPunct="1">
              <a:lnSpc>
                <a:spcPct val="80000"/>
              </a:lnSpc>
              <a:buFont typeface="Wingdings" panose="05000000000000000000" charset="0"/>
              <a:buNone/>
              <a:defRPr/>
            </a:pPr>
            <a:r>
              <a:rPr lang="en-US" altLang="zh-CN" sz="2000">
                <a:latin typeface="楷体" charset="0"/>
                <a:ea typeface="楷体" charset="0"/>
              </a:rPr>
              <a:t>  </a:t>
            </a:r>
            <a:endParaRPr lang="zh-CN" altLang="en-US" sz="2000">
              <a:latin typeface="楷体" charset="0"/>
              <a:ea typeface="楷体" charset="0"/>
            </a:endParaRPr>
          </a:p>
        </p:txBody>
      </p:sp>
      <p:pic>
        <p:nvPicPr>
          <p:cNvPr id="471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4652963"/>
            <a:ext cx="7345363"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noChangeArrowheads="1"/>
          </p:cNvSpPr>
          <p:nvPr>
            <p:ph type="title"/>
          </p:nvPr>
        </p:nvSpPr>
        <p:spPr>
          <a:xfrm>
            <a:off x="2351088" y="4763"/>
            <a:ext cx="6164262" cy="1325562"/>
          </a:xfrm>
        </p:spPr>
        <p:txBody>
          <a:bodyPr/>
          <a:lstStyle/>
          <a:p>
            <a:pPr eaLnBrk="1" hangingPunct="1"/>
            <a:r>
              <a:rPr lang="zh-CN" altLang="en-US">
                <a:latin typeface="楷体" charset="0"/>
                <a:ea typeface="ＭＳ Ｐゴシック" charset="0"/>
              </a:rPr>
              <a:t>直方图变化</a:t>
            </a:r>
          </a:p>
        </p:txBody>
      </p:sp>
      <p:sp>
        <p:nvSpPr>
          <p:cNvPr id="48130" name="内容占位符 2"/>
          <p:cNvSpPr>
            <a:spLocks noGrp="1" noChangeArrowheads="1"/>
          </p:cNvSpPr>
          <p:nvPr>
            <p:ph idx="1"/>
          </p:nvPr>
        </p:nvSpPr>
        <p:spPr>
          <a:xfrm>
            <a:off x="628650" y="1966913"/>
            <a:ext cx="7886700" cy="4092575"/>
          </a:xfrm>
        </p:spPr>
        <p:txBody>
          <a:bodyPr/>
          <a:lstStyle/>
          <a:p>
            <a:pPr eaLnBrk="1" hangingPunct="1"/>
            <a:endParaRPr lang="zh-CN" altLang="en-US">
              <a:latin typeface="楷体" charset="0"/>
              <a:ea typeface="ＭＳ Ｐゴシック" charset="0"/>
            </a:endParaRPr>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84313"/>
            <a:ext cx="855980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内容占位符 2"/>
          <p:cNvSpPr>
            <a:spLocks noGrp="1" noChangeArrowheads="1"/>
          </p:cNvSpPr>
          <p:nvPr>
            <p:ph idx="1"/>
          </p:nvPr>
        </p:nvSpPr>
        <p:spPr>
          <a:xfrm>
            <a:off x="611188" y="2492375"/>
            <a:ext cx="8208962" cy="2952750"/>
          </a:xfrm>
        </p:spPr>
        <p:txBody>
          <a:bodyPr/>
          <a:lstStyle/>
          <a:p>
            <a:pPr marL="0" indent="0" eaLnBrk="1" hangingPunct="1">
              <a:buFont typeface="Wingdings" panose="05000000000000000000" charset="0"/>
              <a:buNone/>
            </a:pPr>
            <a:r>
              <a:rPr lang="zh-CN" altLang="en-US" sz="4400">
                <a:latin typeface="楷体" charset="0"/>
                <a:ea typeface="ＭＳ Ｐゴシック" charset="0"/>
              </a:rPr>
              <a:t>使用累计分布函数作为映射函数</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5"/>
          <p:cNvSpPr>
            <a:spLocks noGrp="1" noChangeArrowheads="1"/>
          </p:cNvSpPr>
          <p:nvPr>
            <p:ph type="title"/>
          </p:nvPr>
        </p:nvSpPr>
        <p:spPr>
          <a:xfrm>
            <a:off x="1403350" y="1662113"/>
            <a:ext cx="6164263" cy="1325562"/>
          </a:xfrm>
        </p:spPr>
        <p:txBody>
          <a:bodyPr/>
          <a:lstStyle/>
          <a:p>
            <a:pPr marL="571500" indent="-571500" eaLnBrk="1" hangingPunct="1">
              <a:buFont typeface="Wingdings" charset="0"/>
              <a:buChar char=""/>
            </a:pPr>
            <a:r>
              <a:rPr lang="zh-CN" altLang="en-US">
                <a:latin typeface="楷体" charset="0"/>
                <a:ea typeface="ＭＳ Ｐゴシック" charset="0"/>
              </a:rPr>
              <a:t>空域内的图像增强</a:t>
            </a:r>
          </a:p>
        </p:txBody>
      </p:sp>
      <p:sp>
        <p:nvSpPr>
          <p:cNvPr id="17410" name="标题 5"/>
          <p:cNvSpPr>
            <a:spLocks noGrp="1" noChangeArrowheads="1"/>
          </p:cNvSpPr>
          <p:nvPr/>
        </p:nvSpPr>
        <p:spPr bwMode="auto">
          <a:xfrm>
            <a:off x="1325563" y="2876550"/>
            <a:ext cx="6164262"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571500" indent="-571500">
              <a:lnSpc>
                <a:spcPct val="90000"/>
              </a:lnSpc>
              <a:buFont typeface="Wingdings" charset="0"/>
              <a:buChar char=""/>
            </a:pPr>
            <a:r>
              <a:rPr lang="zh-CN" altLang="en-US" sz="3600">
                <a:latin typeface="楷体" charset="0"/>
                <a:ea typeface="楷体" charset="0"/>
                <a:cs typeface="楷体" charset="0"/>
              </a:rPr>
              <a:t>频域内的图像增强</a:t>
            </a:r>
          </a:p>
        </p:txBody>
      </p:sp>
      <p:sp>
        <p:nvSpPr>
          <p:cNvPr id="17411" name="TextBox 1"/>
          <p:cNvSpPr txBox="1">
            <a:spLocks noChangeArrowheads="1"/>
          </p:cNvSpPr>
          <p:nvPr/>
        </p:nvSpPr>
        <p:spPr bwMode="auto">
          <a:xfrm>
            <a:off x="5940425" y="1989138"/>
            <a:ext cx="531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sz="3200">
                <a:solidFill>
                  <a:srgbClr val="FF0000"/>
                </a:solidFill>
                <a:latin typeface="Zapf Dingbats" charset="0"/>
                <a:cs typeface="Zapf Dingbats" charset="0"/>
                <a:sym typeface="Zapf Dingbats" charset="0"/>
              </a:rPr>
              <a:t>✔</a:t>
            </a:r>
            <a:endParaRPr lang="en-US" sz="320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noChangeArrowheads="1"/>
          </p:cNvSpPr>
          <p:nvPr>
            <p:ph type="title"/>
          </p:nvPr>
        </p:nvSpPr>
        <p:spPr>
          <a:xfrm>
            <a:off x="1720850" y="4763"/>
            <a:ext cx="8039100" cy="1325562"/>
          </a:xfrm>
        </p:spPr>
        <p:txBody>
          <a:bodyPr/>
          <a:lstStyle/>
          <a:p>
            <a:pPr eaLnBrk="1" hangingPunct="1"/>
            <a:r>
              <a:rPr lang="zh-CN" altLang="en-US" sz="3200">
                <a:latin typeface="楷体" charset="0"/>
                <a:ea typeface="ＭＳ Ｐゴシック" charset="0"/>
              </a:rPr>
              <a:t>概率密度函数和概率分布函数之间的区别</a:t>
            </a:r>
          </a:p>
        </p:txBody>
      </p:sp>
      <p:sp>
        <p:nvSpPr>
          <p:cNvPr id="50178" name="内容占位符 2"/>
          <p:cNvSpPr>
            <a:spLocks noGrp="1"/>
          </p:cNvSpPr>
          <p:nvPr>
            <p:ph idx="1"/>
          </p:nvPr>
        </p:nvSpPr>
        <p:spPr>
          <a:xfrm>
            <a:off x="836613" y="1073150"/>
            <a:ext cx="7886700" cy="5148263"/>
          </a:xfrm>
        </p:spPr>
        <p:txBody>
          <a:bodyPr/>
          <a:lstStyle/>
          <a:p>
            <a:pPr marL="0" indent="0" eaLnBrk="1" hangingPunct="1">
              <a:lnSpc>
                <a:spcPct val="120000"/>
              </a:lnSpc>
              <a:buFont typeface="Wingdings" panose="05000000000000000000" charset="0"/>
              <a:buNone/>
            </a:pPr>
            <a:r>
              <a:rPr lang="zh-CN" altLang="en-US" sz="2400">
                <a:latin typeface="楷体" charset="0"/>
                <a:ea typeface="ＭＳ Ｐゴシック" charset="0"/>
              </a:rPr>
              <a:t>两者的定义</a:t>
            </a:r>
          </a:p>
          <a:p>
            <a:pPr marL="0" indent="0" eaLnBrk="1" hangingPunct="1">
              <a:lnSpc>
                <a:spcPct val="120000"/>
              </a:lnSpc>
            </a:pPr>
            <a:r>
              <a:rPr lang="zh-CN" altLang="en-US" sz="2000">
                <a:latin typeface="楷体" charset="0"/>
                <a:ea typeface="ＭＳ Ｐゴシック" charset="0"/>
              </a:rPr>
              <a:t>概率密度函数：用于直观地描述连续性随机变量，表示</a:t>
            </a:r>
            <a:r>
              <a:rPr lang="zh-CN" altLang="en-US" sz="2000" b="1">
                <a:solidFill>
                  <a:srgbClr val="FF0000"/>
                </a:solidFill>
                <a:latin typeface="楷体" charset="0"/>
                <a:ea typeface="ＭＳ Ｐゴシック" charset="0"/>
              </a:rPr>
              <a:t>瞬时幅值落在某点的概率</a:t>
            </a:r>
            <a:r>
              <a:rPr lang="zh-CN" altLang="en-US" sz="2000">
                <a:latin typeface="楷体" charset="0"/>
                <a:ea typeface="ＭＳ Ｐゴシック" charset="0"/>
              </a:rPr>
              <a:t>，因此是幅值的函数。连续样本空间情形下的概率称为概率密度，当试验次数无限增加，直方图趋近于光滑曲线，曲线下包围的面积表示概率，该曲线即这次试验样本的概率密度函数。</a:t>
            </a:r>
          </a:p>
          <a:p>
            <a:pPr marL="0" indent="0" eaLnBrk="1" hangingPunct="1">
              <a:lnSpc>
                <a:spcPct val="120000"/>
              </a:lnSpc>
            </a:pPr>
            <a:r>
              <a:rPr lang="zh-CN" altLang="en-US" sz="2000">
                <a:latin typeface="楷体" charset="0"/>
                <a:ea typeface="ＭＳ Ｐゴシック" charset="0"/>
                <a:sym typeface="黑体" charset="0"/>
              </a:rPr>
              <a:t>概率</a:t>
            </a:r>
            <a:r>
              <a:rPr lang="zh-CN" altLang="en-US" sz="2000">
                <a:latin typeface="楷体" charset="0"/>
                <a:ea typeface="ＭＳ Ｐゴシック" charset="0"/>
              </a:rPr>
              <a:t>分布函数：用于描述随机变量落在任一区间上的概率。如果将x看成数轴上的随机点的坐标，那么，</a:t>
            </a:r>
            <a:r>
              <a:rPr lang="zh-CN" altLang="en-US" sz="2000" b="1">
                <a:solidFill>
                  <a:srgbClr val="FF0000"/>
                </a:solidFill>
                <a:latin typeface="楷体" charset="0"/>
                <a:ea typeface="ＭＳ Ｐゴシック" charset="0"/>
              </a:rPr>
              <a:t>分布函数F(x)在x处的函数值就表示x落在区间(-∞</a:t>
            </a:r>
            <a:r>
              <a:rPr lang="zh-CN" altLang="en-US" sz="2000" b="1">
                <a:solidFill>
                  <a:srgbClr val="FF0000"/>
                </a:solidFill>
                <a:latin typeface="楷体" charset="0"/>
                <a:ea typeface="ＭＳ Ｐゴシック" charset="0"/>
                <a:sym typeface="黑体" charset="0"/>
              </a:rPr>
              <a:t>，</a:t>
            </a:r>
            <a:r>
              <a:rPr lang="en-US" altLang="zh-CN" sz="2000" b="1">
                <a:solidFill>
                  <a:srgbClr val="FF0000"/>
                </a:solidFill>
                <a:latin typeface="楷体" charset="0"/>
                <a:ea typeface="ＭＳ Ｐゴシック" charset="0"/>
                <a:sym typeface="黑体" charset="0"/>
              </a:rPr>
              <a:t>x]</a:t>
            </a:r>
            <a:r>
              <a:rPr lang="zh-CN" altLang="en-US" sz="2000" b="1">
                <a:solidFill>
                  <a:srgbClr val="FF0000"/>
                </a:solidFill>
                <a:latin typeface="楷体" charset="0"/>
                <a:ea typeface="ＭＳ Ｐゴシック" charset="0"/>
              </a:rPr>
              <a:t>上的概率</a:t>
            </a:r>
            <a:r>
              <a:rPr lang="zh-CN" altLang="en-US" sz="2000">
                <a:latin typeface="楷体" charset="0"/>
                <a:ea typeface="ＭＳ Ｐゴシック" charset="0"/>
              </a:rPr>
              <a:t>。也称作累计分布函数。</a:t>
            </a:r>
          </a:p>
          <a:p>
            <a:pPr marL="0" indent="0" eaLnBrk="1" hangingPunct="1">
              <a:lnSpc>
                <a:spcPct val="120000"/>
              </a:lnSpc>
              <a:buFont typeface="Wingdings" panose="05000000000000000000" charset="0"/>
              <a:buNone/>
            </a:pPr>
            <a:r>
              <a:rPr lang="zh-CN" altLang="en-US" sz="2400">
                <a:latin typeface="楷体" charset="0"/>
                <a:ea typeface="ＭＳ Ｐゴシック" charset="0"/>
              </a:rPr>
              <a:t>区别</a:t>
            </a:r>
          </a:p>
          <a:p>
            <a:pPr marL="0" indent="0" eaLnBrk="1" hangingPunct="1">
              <a:lnSpc>
                <a:spcPct val="120000"/>
              </a:lnSpc>
            </a:pPr>
            <a:r>
              <a:rPr lang="zh-CN" altLang="en-US" sz="2000">
                <a:latin typeface="楷体" charset="0"/>
                <a:ea typeface="ＭＳ Ｐゴシック" charset="0"/>
              </a:rPr>
              <a:t>分布函数是概率密度函数从负无穷到正无穷上的积分；</a:t>
            </a:r>
          </a:p>
          <a:p>
            <a:pPr marL="0" indent="0" eaLnBrk="1" hangingPunct="1">
              <a:lnSpc>
                <a:spcPct val="120000"/>
              </a:lnSpc>
            </a:pPr>
            <a:r>
              <a:rPr lang="zh-CN" altLang="en-US" sz="2000">
                <a:latin typeface="楷体" charset="0"/>
                <a:ea typeface="ＭＳ Ｐゴシック" charset="0"/>
              </a:rPr>
              <a:t>在坐标轴上，概率密度函数的函数值y表示落在x点上的概率为y；分布函数的函数值y则表示x落在区间(-∞，</a:t>
            </a:r>
            <a:r>
              <a:rPr lang="en-US" altLang="zh-CN" sz="2000">
                <a:latin typeface="楷体" charset="0"/>
                <a:ea typeface="ＭＳ Ｐゴシック" charset="0"/>
              </a:rPr>
              <a:t>x]</a:t>
            </a:r>
            <a:r>
              <a:rPr lang="zh-CN" altLang="en-US" sz="2000">
                <a:latin typeface="楷体" charset="0"/>
                <a:ea typeface="ＭＳ Ｐゴシック" charset="0"/>
              </a:rPr>
              <a:t>上的概率。</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sp>
        <p:nvSpPr>
          <p:cNvPr id="51202" name="内容占位符 2"/>
          <p:cNvSpPr>
            <a:spLocks noGrp="1" noChangeArrowheads="1"/>
          </p:cNvSpPr>
          <p:nvPr>
            <p:ph idx="1"/>
          </p:nvPr>
        </p:nvSpPr>
        <p:spPr>
          <a:xfrm>
            <a:off x="628650" y="1966913"/>
            <a:ext cx="7886700" cy="4092575"/>
          </a:xfrm>
        </p:spPr>
        <p:txBody>
          <a:bodyPr/>
          <a:lstStyle/>
          <a:p>
            <a:pPr eaLnBrk="1" hangingPunct="1"/>
            <a:endParaRPr lang="zh-CN" altLang="en-US">
              <a:latin typeface="楷体" charset="0"/>
              <a:ea typeface="ＭＳ Ｐゴシック" charset="0"/>
            </a:endParaRPr>
          </a:p>
        </p:txBody>
      </p:sp>
      <p:pic>
        <p:nvPicPr>
          <p:cNvPr id="512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19050"/>
            <a:ext cx="7935912"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3" y="3627438"/>
            <a:ext cx="6283325" cy="323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标题 1"/>
          <p:cNvSpPr>
            <a:spLocks noGrp="1"/>
          </p:cNvSpPr>
          <p:nvPr/>
        </p:nvSpPr>
        <p:spPr bwMode="auto">
          <a:xfrm>
            <a:off x="6627813" y="4076700"/>
            <a:ext cx="2520950"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80000"/>
              </a:lnSpc>
            </a:pPr>
            <a:r>
              <a:rPr lang="zh-CN" altLang="en-US" sz="2000">
                <a:latin typeface="楷体" charset="0"/>
                <a:ea typeface="楷体" charset="0"/>
                <a:cs typeface="楷体" charset="0"/>
              </a:rPr>
              <a:t>灰度取值就</a:t>
            </a:r>
          </a:p>
          <a:p>
            <a:pPr>
              <a:lnSpc>
                <a:spcPct val="80000"/>
              </a:lnSpc>
            </a:pPr>
            <a:r>
              <a:rPr lang="zh-CN" altLang="en-US" sz="2000">
                <a:latin typeface="楷体" charset="0"/>
                <a:ea typeface="楷体" charset="0"/>
                <a:cs typeface="楷体" charset="0"/>
              </a:rPr>
              <a:t>变得比较均衡化</a:t>
            </a:r>
          </a:p>
          <a:p>
            <a:pPr>
              <a:lnSpc>
                <a:spcPct val="80000"/>
              </a:lnSpc>
            </a:pPr>
            <a:r>
              <a:rPr lang="zh-CN" altLang="en-US" sz="2000">
                <a:latin typeface="楷体" charset="0"/>
                <a:ea typeface="楷体" charset="0"/>
                <a:cs typeface="楷体" charset="0"/>
              </a:rPr>
              <a:t>直方图的矩形的间距</a:t>
            </a:r>
          </a:p>
          <a:p>
            <a:pPr>
              <a:lnSpc>
                <a:spcPct val="80000"/>
              </a:lnSpc>
            </a:pPr>
            <a:r>
              <a:rPr lang="zh-CN" altLang="en-US" sz="2000">
                <a:latin typeface="楷体" charset="0"/>
                <a:ea typeface="楷体" charset="0"/>
                <a:cs typeface="楷体" charset="0"/>
              </a:rPr>
              <a:t>就趋于平均</a:t>
            </a:r>
          </a:p>
        </p:txBody>
      </p:sp>
      <p:sp>
        <p:nvSpPr>
          <p:cNvPr id="5" name="左箭头 4"/>
          <p:cNvSpPr/>
          <p:nvPr/>
        </p:nvSpPr>
        <p:spPr>
          <a:xfrm>
            <a:off x="6372225" y="4508500"/>
            <a:ext cx="215900" cy="2889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charset="0"/>
              <a:ea typeface="黑体" charset="0"/>
              <a:cs typeface="黑体" charset="0"/>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sp>
        <p:nvSpPr>
          <p:cNvPr id="53250" name="内容占位符 2"/>
          <p:cNvSpPr>
            <a:spLocks noGrp="1" noChangeArrowheads="1"/>
          </p:cNvSpPr>
          <p:nvPr>
            <p:ph idx="1"/>
          </p:nvPr>
        </p:nvSpPr>
        <p:spPr>
          <a:xfrm>
            <a:off x="2916238" y="2565400"/>
            <a:ext cx="3898900" cy="1468438"/>
          </a:xfrm>
        </p:spPr>
        <p:txBody>
          <a:bodyPr/>
          <a:lstStyle/>
          <a:p>
            <a:pPr marL="0" indent="0" eaLnBrk="1" hangingPunct="1">
              <a:buFont typeface="Wingdings" panose="05000000000000000000" charset="0"/>
              <a:buNone/>
            </a:pPr>
            <a:r>
              <a:rPr lang="zh-CN" altLang="en-US" sz="6600">
                <a:latin typeface="楷体" charset="0"/>
                <a:ea typeface="ＭＳ Ｐゴシック" charset="0"/>
              </a:rPr>
              <a:t>数学推导</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2351088" y="4763"/>
            <a:ext cx="6164262" cy="1325562"/>
          </a:xfrm>
        </p:spPr>
        <p:txBody>
          <a:bodyPr/>
          <a:lstStyle/>
          <a:p>
            <a:endParaRPr lang="en-US">
              <a:latin typeface="楷体" charset="0"/>
              <a:ea typeface="楷体" charset="0"/>
            </a:endParaRPr>
          </a:p>
        </p:txBody>
      </p:sp>
      <p:pic>
        <p:nvPicPr>
          <p:cNvPr id="54274" name="Content Placeholder 3" descr="Screen Shot 2018-04-25 at 7.54.46 PM.png"/>
          <p:cNvPicPr>
            <a:picLocks noGrp="1" noChangeAspect="1"/>
          </p:cNvPicPr>
          <p:nvPr>
            <p:ph idx="1"/>
          </p:nvPr>
        </p:nvPicPr>
        <p:blipFill>
          <a:blip r:embed="rId2">
            <a:extLst>
              <a:ext uri="{28A0092B-C50C-407E-A947-70E740481C1C}">
                <a14:useLocalDpi xmlns:a14="http://schemas.microsoft.com/office/drawing/2010/main" val="0"/>
              </a:ext>
            </a:extLst>
          </a:blip>
          <a:srcRect t="-2452" b="-2452"/>
          <a:stretch>
            <a:fillRect/>
          </a:stretch>
        </p:blipFill>
        <p:spPr>
          <a:xfrm>
            <a:off x="1588" y="1412875"/>
            <a:ext cx="9093200" cy="471805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2351088" y="4763"/>
            <a:ext cx="6164262" cy="1325562"/>
          </a:xfrm>
        </p:spPr>
        <p:txBody>
          <a:bodyPr/>
          <a:lstStyle/>
          <a:p>
            <a:endParaRPr lang="en-US">
              <a:latin typeface="楷体" charset="0"/>
              <a:ea typeface="楷体" charset="0"/>
            </a:endParaRPr>
          </a:p>
        </p:txBody>
      </p:sp>
      <p:pic>
        <p:nvPicPr>
          <p:cNvPr id="55298" name="Content Placeholder 3" descr="Screen Shot 2018-04-25 at 7.55.51 PM.png"/>
          <p:cNvPicPr>
            <a:picLocks noGrp="1" noChangeAspect="1"/>
          </p:cNvPicPr>
          <p:nvPr>
            <p:ph idx="1"/>
          </p:nvPr>
        </p:nvPicPr>
        <p:blipFill>
          <a:blip r:embed="rId2">
            <a:extLst>
              <a:ext uri="{28A0092B-C50C-407E-A947-70E740481C1C}">
                <a14:useLocalDpi xmlns:a14="http://schemas.microsoft.com/office/drawing/2010/main" val="0"/>
              </a:ext>
            </a:extLst>
          </a:blip>
          <a:srcRect t="-5705" b="-5705"/>
          <a:stretch>
            <a:fillRect/>
          </a:stretch>
        </p:blipFill>
        <p:spPr>
          <a:xfrm>
            <a:off x="-53975" y="1412875"/>
            <a:ext cx="9178925" cy="476250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2351088" y="4763"/>
            <a:ext cx="6164262" cy="1325562"/>
          </a:xfrm>
        </p:spPr>
        <p:txBody>
          <a:bodyPr/>
          <a:lstStyle/>
          <a:p>
            <a:endParaRPr lang="en-US">
              <a:latin typeface="楷体" charset="0"/>
              <a:ea typeface="楷体" charset="0"/>
            </a:endParaRPr>
          </a:p>
        </p:txBody>
      </p:sp>
      <p:pic>
        <p:nvPicPr>
          <p:cNvPr id="56322" name="Picture 3" descr="Screen Shot 2018-04-25 at 7.57.1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412875"/>
            <a:ext cx="66960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Box 5"/>
          <p:cNvSpPr txBox="1">
            <a:spLocks noChangeArrowheads="1"/>
          </p:cNvSpPr>
          <p:nvPr/>
        </p:nvSpPr>
        <p:spPr bwMode="auto">
          <a:xfrm>
            <a:off x="323850" y="2492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TW" altLang="en-US" sz="1800"/>
              <a:t>对其微分</a:t>
            </a:r>
            <a:endParaRPr lang="en-US" sz="1800"/>
          </a:p>
        </p:txBody>
      </p:sp>
      <p:pic>
        <p:nvPicPr>
          <p:cNvPr id="56324" name="Picture 7" descr="Screen Shot 2018-04-25 at 7.58.39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205038"/>
            <a:ext cx="50927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8" descr="Screen Shot 2018-04-25 at 7.59.06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141663"/>
            <a:ext cx="56896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Screen Shot 2018-04-25 at 7.59.4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5743575"/>
            <a:ext cx="194468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Box 10"/>
          <p:cNvSpPr txBox="1">
            <a:spLocks noChangeArrowheads="1"/>
          </p:cNvSpPr>
          <p:nvPr/>
        </p:nvSpPr>
        <p:spPr bwMode="auto">
          <a:xfrm>
            <a:off x="3995738" y="5842000"/>
            <a:ext cx="43926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TW" altLang="en-US" sz="2000" b="1">
                <a:solidFill>
                  <a:srgbClr val="FF0000"/>
                </a:solidFill>
              </a:rPr>
              <a:t>奇迹出现了：</a:t>
            </a:r>
            <a:r>
              <a:rPr lang="en-US" altLang="zh-TW" sz="2000" b="1">
                <a:solidFill>
                  <a:srgbClr val="FF0000"/>
                </a:solidFill>
              </a:rPr>
              <a:t>g </a:t>
            </a:r>
            <a:r>
              <a:rPr lang="zh-TW" altLang="en-US" sz="2000" b="1">
                <a:solidFill>
                  <a:srgbClr val="FF0000"/>
                </a:solidFill>
              </a:rPr>
              <a:t>中各灰度出现概率相等，为常数</a:t>
            </a:r>
            <a:r>
              <a:rPr lang="en-US" altLang="zh-TW" sz="2000" b="1">
                <a:solidFill>
                  <a:srgbClr val="FF0000"/>
                </a:solidFill>
              </a:rPr>
              <a:t>1/L</a:t>
            </a:r>
            <a:r>
              <a:rPr lang="zh-TW" altLang="en-US" sz="2000" b="1">
                <a:solidFill>
                  <a:srgbClr val="FF0000"/>
                </a:solidFill>
              </a:rPr>
              <a:t>。也就是说，各灰度被完全均摊了！</a:t>
            </a:r>
            <a:endParaRPr lang="en-US" sz="2000" b="1">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内容占位符 2"/>
          <p:cNvSpPr>
            <a:spLocks noGrp="1" noChangeArrowheads="1"/>
          </p:cNvSpPr>
          <p:nvPr>
            <p:ph idx="1"/>
          </p:nvPr>
        </p:nvSpPr>
        <p:spPr>
          <a:xfrm>
            <a:off x="179388" y="1195388"/>
            <a:ext cx="8507412" cy="5432425"/>
          </a:xfrm>
        </p:spPr>
        <p:txBody>
          <a:bodyPr/>
          <a:lstStyle/>
          <a:p>
            <a:pPr marL="0" indent="0" eaLnBrk="1" hangingPunct="1">
              <a:buFont typeface="Wingdings" panose="05000000000000000000" charset="0"/>
              <a:buNone/>
            </a:pPr>
            <a:endParaRPr lang="zh-CN" altLang="en-US" b="1">
              <a:solidFill>
                <a:srgbClr val="FF0000"/>
              </a:solidFill>
              <a:latin typeface="楷体" charset="0"/>
              <a:ea typeface="ＭＳ Ｐゴシック" charset="0"/>
            </a:endParaRPr>
          </a:p>
          <a:p>
            <a:pPr marL="0" indent="0" eaLnBrk="1" hangingPunct="1">
              <a:buFont typeface="Wingdings" panose="05000000000000000000" charset="0"/>
              <a:buNone/>
            </a:pPr>
            <a:r>
              <a:rPr lang="zh-CN" altLang="en-US">
                <a:latin typeface="楷体" charset="0"/>
                <a:ea typeface="ＭＳ Ｐゴシック" charset="0"/>
              </a:rPr>
              <a:t>    均衡化过程中，必须要保证两个条件：</a:t>
            </a:r>
          </a:p>
          <a:p>
            <a:pPr marL="0" indent="0" eaLnBrk="1" hangingPunct="1">
              <a:buFont typeface="Wingdings" panose="05000000000000000000" charset="0"/>
              <a:buNone/>
            </a:pPr>
            <a:endParaRPr lang="zh-CN" altLang="en-US">
              <a:latin typeface="楷体" charset="0"/>
              <a:ea typeface="ＭＳ Ｐゴシック" charset="0"/>
            </a:endParaRPr>
          </a:p>
          <a:p>
            <a:pPr marL="0" indent="0" eaLnBrk="1" hangingPunct="1">
              <a:buFont typeface="Wingdings" panose="05000000000000000000" charset="0"/>
              <a:buNone/>
            </a:pPr>
            <a:r>
              <a:rPr lang="zh-CN" altLang="en-US">
                <a:latin typeface="楷体" charset="0"/>
                <a:ea typeface="ＭＳ Ｐゴシック" charset="0"/>
              </a:rPr>
              <a:t>①像素无论怎么映射，一定要保证原来的大小关系不变，较亮的区域，依旧是较亮的，较暗依旧暗，只是对比度增大，绝对不能明暗颠倒；</a:t>
            </a:r>
          </a:p>
          <a:p>
            <a:pPr marL="0" indent="0" eaLnBrk="1" hangingPunct="1">
              <a:buFont typeface="Wingdings" panose="05000000000000000000" charset="0"/>
              <a:buNone/>
            </a:pPr>
            <a:endParaRPr lang="zh-CN" altLang="en-US">
              <a:latin typeface="楷体" charset="0"/>
              <a:ea typeface="ＭＳ Ｐゴシック" charset="0"/>
            </a:endParaRPr>
          </a:p>
          <a:p>
            <a:pPr marL="0" indent="0" eaLnBrk="1" hangingPunct="1">
              <a:buFont typeface="Wingdings" panose="05000000000000000000" charset="0"/>
              <a:buNone/>
            </a:pPr>
            <a:r>
              <a:rPr lang="zh-CN" altLang="en-US">
                <a:latin typeface="楷体" charset="0"/>
                <a:ea typeface="ＭＳ Ｐゴシック" charset="0"/>
              </a:rPr>
              <a:t>②如果是八位图像，那么像素映射函数的值域应在</a:t>
            </a:r>
            <a:r>
              <a:rPr lang="en-US" altLang="zh-CN">
                <a:latin typeface="楷体" charset="0"/>
                <a:ea typeface="ＭＳ Ｐゴシック" charset="0"/>
              </a:rPr>
              <a:t>0</a:t>
            </a:r>
            <a:r>
              <a:rPr lang="zh-CN" altLang="en-US">
                <a:latin typeface="楷体" charset="0"/>
                <a:ea typeface="ＭＳ Ｐゴシック" charset="0"/>
              </a:rPr>
              <a:t>和</a:t>
            </a:r>
            <a:r>
              <a:rPr lang="en-US" altLang="zh-CN">
                <a:latin typeface="楷体" charset="0"/>
                <a:ea typeface="ＭＳ Ｐゴシック" charset="0"/>
              </a:rPr>
              <a:t>255</a:t>
            </a:r>
            <a:r>
              <a:rPr lang="zh-CN" altLang="en-US">
                <a:latin typeface="楷体" charset="0"/>
                <a:ea typeface="ＭＳ Ｐゴシック" charset="0"/>
              </a:rPr>
              <a:t>之间的，不能越界。综合以上两个条件，累积分布函数是个好的选择，因为累积分布函数是单调增函数（控制大小关系），并且值域是</a:t>
            </a:r>
            <a:r>
              <a:rPr lang="en-US" altLang="zh-CN">
                <a:latin typeface="楷体" charset="0"/>
                <a:ea typeface="ＭＳ Ｐゴシック" charset="0"/>
              </a:rPr>
              <a:t>0</a:t>
            </a:r>
            <a:r>
              <a:rPr lang="zh-CN" altLang="en-US">
                <a:latin typeface="楷体" charset="0"/>
                <a:ea typeface="ＭＳ Ｐゴシック" charset="0"/>
              </a:rPr>
              <a:t>到</a:t>
            </a:r>
            <a:r>
              <a:rPr lang="en-US" altLang="zh-CN">
                <a:latin typeface="楷体" charset="0"/>
                <a:ea typeface="ＭＳ Ｐゴシック" charset="0"/>
              </a:rPr>
              <a:t>1</a:t>
            </a:r>
            <a:r>
              <a:rPr lang="zh-CN" altLang="en-US">
                <a:latin typeface="楷体" charset="0"/>
                <a:ea typeface="ＭＳ Ｐゴシック" charset="0"/>
              </a:rPr>
              <a:t>（控制越界问题），所以直方图均衡化中使用的是累积分布函数。</a:t>
            </a:r>
          </a:p>
          <a:p>
            <a:pPr marL="0" indent="0" eaLnBrk="1" hangingPunct="1">
              <a:buFont typeface="Wingdings" panose="05000000000000000000" charset="0"/>
              <a:buNone/>
            </a:pPr>
            <a:endParaRPr lang="zh-CN" altLang="en-US">
              <a:latin typeface="楷体" charset="0"/>
              <a:ea typeface="ＭＳ Ｐゴシック" charset="0"/>
            </a:endParaRPr>
          </a:p>
        </p:txBody>
      </p:sp>
      <p:sp>
        <p:nvSpPr>
          <p:cNvPr id="58370" name="文本框 1"/>
          <p:cNvSpPr txBox="1">
            <a:spLocks noChangeArrowheads="1"/>
          </p:cNvSpPr>
          <p:nvPr/>
        </p:nvSpPr>
        <p:spPr bwMode="auto">
          <a:xfrm>
            <a:off x="2774950" y="520700"/>
            <a:ext cx="46513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CN" altLang="en-US" sz="2800" b="1">
                <a:solidFill>
                  <a:srgbClr val="FF0000"/>
                </a:solidFill>
                <a:latin typeface="楷体" charset="0"/>
                <a:ea typeface="楷体" charset="0"/>
                <a:cs typeface="楷体" charset="0"/>
              </a:rPr>
              <a:t>为什么要选用累积分布函数</a:t>
            </a:r>
            <a:r>
              <a:rPr lang="en-US" altLang="zh-CN" sz="2800" b="1">
                <a:solidFill>
                  <a:srgbClr val="FF0000"/>
                </a:solidFill>
                <a:latin typeface="楷体" charset="0"/>
                <a:ea typeface="楷体" charset="0"/>
                <a:cs typeface="楷体" charset="0"/>
              </a:rPr>
              <a:t>?</a:t>
            </a:r>
            <a:endParaRPr lang="zh-CN" altLang="en-US" sz="2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内容占位符 2"/>
          <p:cNvSpPr>
            <a:spLocks noGrp="1"/>
          </p:cNvSpPr>
          <p:nvPr>
            <p:ph idx="1"/>
          </p:nvPr>
        </p:nvSpPr>
        <p:spPr>
          <a:xfrm>
            <a:off x="252413" y="1009650"/>
            <a:ext cx="4079875" cy="5848350"/>
          </a:xfrm>
          <a:solidFill>
            <a:schemeClr val="bg1"/>
          </a:solidFill>
        </p:spPr>
        <p:txBody>
          <a:bodyPr/>
          <a:lstStyle/>
          <a:p>
            <a:pPr marL="0" indent="0" eaLnBrk="1" hangingPunct="1">
              <a:lnSpc>
                <a:spcPct val="70000"/>
              </a:lnSpc>
              <a:buFont typeface="Wingdings" panose="05000000000000000000" charset="0"/>
              <a:buNone/>
            </a:pPr>
            <a:r>
              <a:rPr lang="zh-CN" altLang="en-US" sz="1800">
                <a:latin typeface="Times New Roman" charset="0"/>
                <a:ea typeface="ＭＳ Ｐゴシック" charset="0"/>
              </a:rPr>
              <a:t>x=rgb2gray(imread('peppers.png'));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[m,n]=size(x);  </a:t>
            </a:r>
            <a:r>
              <a:rPr lang="en-US" altLang="zh-CN" sz="1800">
                <a:latin typeface="Times New Roman" charset="0"/>
                <a:ea typeface="ＭＳ Ｐゴシック" charset="0"/>
              </a:rPr>
              <a:t>%</a:t>
            </a:r>
            <a:r>
              <a:rPr lang="zh-CN" altLang="en-US" sz="1800">
                <a:latin typeface="Times New Roman" charset="0"/>
                <a:ea typeface="ＭＳ Ｐゴシック" charset="0"/>
              </a:rPr>
              <a:t>取得图像大小</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p=zeros(1,256);  </a:t>
            </a:r>
            <a:r>
              <a:rPr lang="en-US" altLang="zh-CN" sz="1800">
                <a:latin typeface="Times New Roman" charset="0"/>
                <a:ea typeface="ＭＳ Ｐゴシック" charset="0"/>
              </a:rPr>
              <a:t>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for i=0:255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   p(i+1)=length(find(x==i))/(m*n); </a:t>
            </a:r>
            <a:endParaRPr lang="en-US" altLang="zh-CN" sz="1800">
              <a:latin typeface="Times New Roman" charset="0"/>
              <a:ea typeface="ＭＳ Ｐゴシック" charset="0"/>
            </a:endParaRPr>
          </a:p>
          <a:p>
            <a:pPr marL="0" indent="0" eaLnBrk="1" hangingPunct="1">
              <a:lnSpc>
                <a:spcPct val="70000"/>
              </a:lnSpc>
              <a:buFont typeface="Wingdings" panose="05000000000000000000" charset="0"/>
              <a:buNone/>
            </a:pPr>
            <a:r>
              <a:rPr lang="en-US" altLang="zh-CN" sz="1800">
                <a:latin typeface="Times New Roman" charset="0"/>
                <a:ea typeface="ＭＳ Ｐゴシック" charset="0"/>
              </a:rPr>
              <a:t>%</a:t>
            </a:r>
            <a:r>
              <a:rPr lang="zh-CN" altLang="en-US" sz="1800">
                <a:latin typeface="Times New Roman" charset="0"/>
                <a:ea typeface="ＭＳ Ｐゴシック" charset="0"/>
              </a:rPr>
              <a:t>计算概率密度，即出现频次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end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subplot(2,2,1);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bar(0:255,p,'b');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title('原图直方图');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subplot(2,2,2);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imshow(x);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title('原图');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s=zeros(1,256);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for i=1:256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     for j=1:i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         s(i)=p(j)+s(i);   </a:t>
            </a:r>
            <a:endParaRPr lang="en-US" altLang="zh-CN" sz="1800">
              <a:latin typeface="Times New Roman" charset="0"/>
              <a:ea typeface="ＭＳ Ｐゴシック" charset="0"/>
            </a:endParaRPr>
          </a:p>
          <a:p>
            <a:pPr marL="0" indent="0" eaLnBrk="1" hangingPunct="1">
              <a:lnSpc>
                <a:spcPct val="70000"/>
              </a:lnSpc>
              <a:buFont typeface="Wingdings" panose="05000000000000000000" charset="0"/>
              <a:buNone/>
            </a:pPr>
            <a:r>
              <a:rPr lang="en-US" altLang="zh-CN" sz="1800">
                <a:latin typeface="Times New Roman" charset="0"/>
                <a:ea typeface="ＭＳ Ｐゴシック" charset="0"/>
              </a:rPr>
              <a:t>%</a:t>
            </a:r>
            <a:r>
              <a:rPr lang="zh-CN" altLang="en-US" sz="1800">
                <a:latin typeface="Times New Roman" charset="0"/>
                <a:ea typeface="ＭＳ Ｐゴシック" charset="0"/>
              </a:rPr>
              <a:t>计算累计分布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     end  </a:t>
            </a:r>
          </a:p>
          <a:p>
            <a:pPr marL="0" indent="0" eaLnBrk="1" hangingPunct="1">
              <a:lnSpc>
                <a:spcPct val="70000"/>
              </a:lnSpc>
              <a:buFont typeface="Wingdings" panose="05000000000000000000" charset="0"/>
              <a:buNone/>
            </a:pPr>
            <a:r>
              <a:rPr lang="zh-CN" altLang="en-US" sz="1800">
                <a:latin typeface="Times New Roman" charset="0"/>
                <a:ea typeface="ＭＳ Ｐゴシック" charset="0"/>
              </a:rPr>
              <a:t> </a:t>
            </a:r>
          </a:p>
        </p:txBody>
      </p:sp>
      <p:sp>
        <p:nvSpPr>
          <p:cNvPr id="59394" name="内容占位符 2"/>
          <p:cNvSpPr>
            <a:spLocks noGrp="1" noChangeArrowheads="1"/>
          </p:cNvSpPr>
          <p:nvPr/>
        </p:nvSpPr>
        <p:spPr bwMode="auto">
          <a:xfrm>
            <a:off x="4140200" y="105251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latinLnBrk="1" hangingPunct="0">
              <a:spcBef>
                <a:spcPct val="20000"/>
              </a:spcBef>
              <a:buClr>
                <a:srgbClr val="008000"/>
              </a:buClr>
              <a:buSzPct val="75000"/>
              <a:buFont typeface="Wingdings" charset="0"/>
              <a:buNone/>
            </a:pPr>
            <a:r>
              <a:rPr lang="en-US" altLang="zh-CN">
                <a:latin typeface="Times New Roman" charset="0"/>
                <a:ea typeface="楷体" charset="0"/>
                <a:cs typeface="楷体" charset="0"/>
              </a:rPr>
              <a:t>end</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a=round(s*255);  </a:t>
            </a:r>
            <a:r>
              <a:rPr lang="en-US" altLang="zh-CN">
                <a:latin typeface="Times New Roman" charset="0"/>
                <a:ea typeface="楷体" charset="0"/>
                <a:cs typeface="楷体" charset="0"/>
              </a:rPr>
              <a:t>%</a:t>
            </a:r>
            <a:r>
              <a:rPr lang="zh-CN" altLang="en-US">
                <a:latin typeface="Times New Roman" charset="0"/>
                <a:ea typeface="楷体" charset="0"/>
                <a:cs typeface="楷体" charset="0"/>
              </a:rPr>
              <a:t>套用映射公式</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for i=0:255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    GPeq(i+1)=sum(p(find(a==i)));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end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subplot(2,2,3);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bar(0:255,GPeq,'b')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title('均衡化后的直方图');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b=x;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for i=0:255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     b(find(x==i))=a(i+1);  </a:t>
            </a:r>
            <a:endParaRPr lang="en-US" altLang="zh-CN">
              <a:latin typeface="Times New Roman" charset="0"/>
              <a:ea typeface="楷体" charset="0"/>
              <a:cs typeface="楷体" charset="0"/>
            </a:endParaRPr>
          </a:p>
          <a:p>
            <a:pPr eaLnBrk="0" latinLnBrk="1" hangingPunct="0">
              <a:spcBef>
                <a:spcPct val="20000"/>
              </a:spcBef>
              <a:buClr>
                <a:srgbClr val="008000"/>
              </a:buClr>
              <a:buSzPct val="75000"/>
              <a:buFont typeface="Wingdings" charset="0"/>
              <a:buNone/>
            </a:pPr>
            <a:r>
              <a:rPr lang="en-US" altLang="zh-CN">
                <a:latin typeface="Times New Roman" charset="0"/>
                <a:ea typeface="楷体" charset="0"/>
                <a:cs typeface="楷体" charset="0"/>
              </a:rPr>
              <a:t>%</a:t>
            </a:r>
            <a:r>
              <a:rPr lang="zh-CN" altLang="en-US">
                <a:latin typeface="Times New Roman" charset="0"/>
                <a:ea typeface="楷体" charset="0"/>
                <a:cs typeface="楷体" charset="0"/>
              </a:rPr>
              <a:t>原图中用映射所得新灰度值替换原来的灰度值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end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subplot(2,2,4);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imshow(b)                            </a:t>
            </a:r>
          </a:p>
          <a:p>
            <a:pPr eaLnBrk="0" latinLnBrk="1" hangingPunct="0">
              <a:spcBef>
                <a:spcPct val="20000"/>
              </a:spcBef>
              <a:buClr>
                <a:srgbClr val="008000"/>
              </a:buClr>
              <a:buSzPct val="75000"/>
              <a:buFont typeface="Wingdings" charset="0"/>
              <a:buNone/>
            </a:pPr>
            <a:r>
              <a:rPr lang="zh-CN" altLang="en-US">
                <a:latin typeface="Times New Roman" charset="0"/>
                <a:ea typeface="楷体" charset="0"/>
                <a:cs typeface="楷体" charset="0"/>
              </a:rPr>
              <a:t>title('均衡化后图像');  </a:t>
            </a:r>
          </a:p>
        </p:txBody>
      </p:sp>
      <p:sp>
        <p:nvSpPr>
          <p:cNvPr id="59395" name="TextBox 2"/>
          <p:cNvSpPr txBox="1">
            <a:spLocks noChangeArrowheads="1"/>
          </p:cNvSpPr>
          <p:nvPr/>
        </p:nvSpPr>
        <p:spPr bwMode="auto">
          <a:xfrm>
            <a:off x="2700338" y="260350"/>
            <a:ext cx="3262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CN" altLang="en-US"/>
              <a:t>编程实现直方图均衡化</a:t>
            </a:r>
            <a:endParaRPr lang="en-US"/>
          </a:p>
        </p:txBody>
      </p:sp>
    </p:spTree>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sp>
        <p:nvSpPr>
          <p:cNvPr id="61442" name="内容占位符 2"/>
          <p:cNvSpPr>
            <a:spLocks noGrp="1" noChangeArrowheads="1"/>
          </p:cNvSpPr>
          <p:nvPr>
            <p:ph idx="1"/>
          </p:nvPr>
        </p:nvSpPr>
        <p:spPr>
          <a:xfrm>
            <a:off x="628650" y="1966913"/>
            <a:ext cx="7886700" cy="4092575"/>
          </a:xfrm>
        </p:spPr>
        <p:txBody>
          <a:bodyPr/>
          <a:lstStyle/>
          <a:p>
            <a:pPr eaLnBrk="1" hangingPunct="1">
              <a:buFont typeface="Wingdings" panose="05000000000000000000" charset="0"/>
              <a:buChar char="l"/>
            </a:pPr>
            <a:endParaRPr lang="zh-CN" altLang="en-US">
              <a:latin typeface="楷体" charset="0"/>
              <a:ea typeface="ＭＳ Ｐゴシック" charset="0"/>
            </a:endParaRPr>
          </a:p>
        </p:txBody>
      </p:sp>
      <p:pic>
        <p:nvPicPr>
          <p:cNvPr id="614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125538"/>
            <a:ext cx="824071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2351088" y="4763"/>
            <a:ext cx="6164262" cy="1325562"/>
          </a:xfrm>
        </p:spPr>
        <p:txBody>
          <a:bodyPr/>
          <a:lstStyle/>
          <a:p>
            <a:r>
              <a:rPr lang="zh-CN" altLang="en-US">
                <a:latin typeface="楷体" charset="0"/>
                <a:ea typeface="楷体" charset="0"/>
              </a:rPr>
              <a:t>课堂练习</a:t>
            </a:r>
            <a:endParaRPr lang="en-US">
              <a:latin typeface="楷体" charset="0"/>
              <a:ea typeface="楷体" charset="0"/>
            </a:endParaRPr>
          </a:p>
        </p:txBody>
      </p:sp>
      <p:pic>
        <p:nvPicPr>
          <p:cNvPr id="62466" name="Content Placeholder 3" descr="Screen Shot 2018-04-25 at 11.01.07 PM.png"/>
          <p:cNvPicPr>
            <a:picLocks noGrp="1" noChangeAspect="1"/>
          </p:cNvPicPr>
          <p:nvPr>
            <p:ph idx="1"/>
          </p:nvPr>
        </p:nvPicPr>
        <p:blipFill>
          <a:blip r:embed="rId2">
            <a:extLst>
              <a:ext uri="{28A0092B-C50C-407E-A947-70E740481C1C}">
                <a14:useLocalDpi xmlns:a14="http://schemas.microsoft.com/office/drawing/2010/main" val="0"/>
              </a:ext>
            </a:extLst>
          </a:blip>
          <a:srcRect t="-31" b="-19910"/>
          <a:stretch>
            <a:fillRect/>
          </a:stretch>
        </p:blipFill>
        <p:spPr>
          <a:xfrm>
            <a:off x="684213" y="2749550"/>
            <a:ext cx="7886700" cy="3509963"/>
          </a:xfrm>
        </p:spPr>
      </p:pic>
      <p:sp>
        <p:nvSpPr>
          <p:cNvPr id="62467" name="TextBox 4"/>
          <p:cNvSpPr txBox="1">
            <a:spLocks noChangeArrowheads="1"/>
          </p:cNvSpPr>
          <p:nvPr/>
        </p:nvSpPr>
        <p:spPr bwMode="auto">
          <a:xfrm>
            <a:off x="1619250" y="1557338"/>
            <a:ext cx="3198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CN" altLang="en-US" sz="1800"/>
              <a:t>图像大小为</a:t>
            </a:r>
            <a:r>
              <a:rPr lang="en-US" altLang="zh-CN" sz="1800"/>
              <a:t>64*64(4096)</a:t>
            </a:r>
            <a:r>
              <a:rPr lang="zh-CN" altLang="en-US" sz="1800"/>
              <a:t>个像素</a:t>
            </a:r>
            <a:endParaRPr lang="en-US" altLang="zh-CN" sz="1800"/>
          </a:p>
          <a:p>
            <a:pPr eaLnBrk="1" hangingPunct="1"/>
            <a:endParaRPr lang="en-US" sz="1800"/>
          </a:p>
        </p:txBody>
      </p:sp>
      <p:sp>
        <p:nvSpPr>
          <p:cNvPr id="62468" name="TextBox 5"/>
          <p:cNvSpPr txBox="1">
            <a:spLocks noChangeArrowheads="1"/>
          </p:cNvSpPr>
          <p:nvPr/>
        </p:nvSpPr>
        <p:spPr bwMode="auto">
          <a:xfrm>
            <a:off x="971550" y="2133600"/>
            <a:ext cx="7513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CN" altLang="en-US" sz="1800"/>
              <a:t>问题</a:t>
            </a:r>
            <a:r>
              <a:rPr lang="zh-CN" sz="1800"/>
              <a:t>1</a:t>
            </a:r>
            <a:r>
              <a:rPr lang="en-US" altLang="zh-CN" sz="1800"/>
              <a:t>:</a:t>
            </a:r>
            <a:r>
              <a:rPr lang="zh-CN" altLang="en-US" sz="1800"/>
              <a:t>灰度范围是多少？</a:t>
            </a:r>
            <a:endParaRPr lang="en-US" altLang="zh-CN" sz="1800"/>
          </a:p>
          <a:p>
            <a:pPr eaLnBrk="1" hangingPunct="1"/>
            <a:r>
              <a:rPr lang="zh-CN" altLang="en-US" sz="1800"/>
              <a:t>问题</a:t>
            </a:r>
            <a:r>
              <a:rPr lang="zh-CN" sz="1800"/>
              <a:t>2</a:t>
            </a:r>
            <a:r>
              <a:rPr lang="en-US" altLang="zh-CN" sz="1800"/>
              <a:t>:</a:t>
            </a:r>
            <a:r>
              <a:rPr lang="zh-CN" altLang="en-US" sz="1800"/>
              <a:t>经过直方图均衡化后，原来的每个灰度级对应的新灰度级是多少？</a:t>
            </a:r>
            <a:endParaRPr lang="en-US" sz="1800"/>
          </a:p>
        </p:txBody>
      </p:sp>
      <p:pic>
        <p:nvPicPr>
          <p:cNvPr id="62469" name="Picture 8" descr="Screen Shot 2018-04-25 at 7.59.06 PM.png"/>
          <p:cNvPicPr>
            <a:picLocks noChangeAspect="1"/>
          </p:cNvPicPr>
          <p:nvPr/>
        </p:nvPicPr>
        <p:blipFill>
          <a:blip r:embed="rId3">
            <a:extLst>
              <a:ext uri="{28A0092B-C50C-407E-A947-70E740481C1C}">
                <a14:useLocalDpi xmlns:a14="http://schemas.microsoft.com/office/drawing/2010/main" val="0"/>
              </a:ext>
            </a:extLst>
          </a:blip>
          <a:srcRect l="8112" t="20374" r="48666" b="25372"/>
          <a:stretch>
            <a:fillRect/>
          </a:stretch>
        </p:blipFill>
        <p:spPr bwMode="auto">
          <a:xfrm>
            <a:off x="5940425" y="836613"/>
            <a:ext cx="2459038"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pic>
        <p:nvPicPr>
          <p:cNvPr id="19458"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52625" y="1030288"/>
            <a:ext cx="5602288" cy="4635500"/>
          </a:xfrm>
        </p:spPr>
      </p:pic>
      <p:sp>
        <p:nvSpPr>
          <p:cNvPr id="19459" name="TextBox 3"/>
          <p:cNvSpPr txBox="1">
            <a:spLocks noChangeArrowheads="1"/>
          </p:cNvSpPr>
          <p:nvPr/>
        </p:nvSpPr>
        <p:spPr bwMode="auto">
          <a:xfrm>
            <a:off x="5940425" y="1268413"/>
            <a:ext cx="1008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sz="2000">
                <a:solidFill>
                  <a:srgbClr val="FF0000"/>
                </a:solidFill>
                <a:latin typeface="Zapf Dingbats" charset="0"/>
                <a:cs typeface="Zapf Dingbats" charset="0"/>
                <a:sym typeface="Zapf Dingbats" charset="0"/>
              </a:rPr>
              <a:t>✔</a:t>
            </a:r>
            <a:endParaRPr lang="en-US" sz="2000">
              <a:solidFill>
                <a:srgbClr val="FF0000"/>
              </a:solidFill>
            </a:endParaRPr>
          </a:p>
        </p:txBody>
      </p:sp>
      <p:sp>
        <p:nvSpPr>
          <p:cNvPr id="19460" name="TextBox 4"/>
          <p:cNvSpPr txBox="1">
            <a:spLocks noChangeArrowheads="1"/>
          </p:cNvSpPr>
          <p:nvPr/>
        </p:nvSpPr>
        <p:spPr bwMode="auto">
          <a:xfrm>
            <a:off x="6948488" y="1773238"/>
            <a:ext cx="1008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sz="2000">
                <a:solidFill>
                  <a:srgbClr val="FF0000"/>
                </a:solidFill>
                <a:latin typeface="Zapf Dingbats" charset="0"/>
                <a:cs typeface="Zapf Dingbats" charset="0"/>
                <a:sym typeface="Zapf Dingbats" charset="0"/>
              </a:rPr>
              <a:t>✔</a:t>
            </a:r>
            <a:endParaRPr lang="en-US" sz="2000">
              <a:solidFill>
                <a:srgbClr val="FF0000"/>
              </a:solidFill>
            </a:endParaRPr>
          </a:p>
        </p:txBody>
      </p:sp>
      <p:sp>
        <p:nvSpPr>
          <p:cNvPr id="19461" name="TextBox 5"/>
          <p:cNvSpPr txBox="1">
            <a:spLocks noChangeArrowheads="1"/>
          </p:cNvSpPr>
          <p:nvPr/>
        </p:nvSpPr>
        <p:spPr bwMode="auto">
          <a:xfrm>
            <a:off x="6948488" y="1989138"/>
            <a:ext cx="1008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sz="2000">
                <a:solidFill>
                  <a:srgbClr val="FF0000"/>
                </a:solidFill>
                <a:latin typeface="Zapf Dingbats" charset="0"/>
                <a:cs typeface="Zapf Dingbats" charset="0"/>
                <a:sym typeface="Zapf Dingbats" charset="0"/>
              </a:rPr>
              <a:t>✔</a:t>
            </a:r>
            <a:endParaRPr lang="en-US" sz="2000">
              <a:solidFill>
                <a:srgbClr val="FF0000"/>
              </a:solidFill>
            </a:endParaRPr>
          </a:p>
        </p:txBody>
      </p:sp>
      <p:sp>
        <p:nvSpPr>
          <p:cNvPr id="19462" name="TextBox 6"/>
          <p:cNvSpPr txBox="1">
            <a:spLocks noChangeArrowheads="1"/>
          </p:cNvSpPr>
          <p:nvPr/>
        </p:nvSpPr>
        <p:spPr bwMode="auto">
          <a:xfrm>
            <a:off x="6875463" y="3141663"/>
            <a:ext cx="1008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sz="2000">
                <a:solidFill>
                  <a:srgbClr val="FF0000"/>
                </a:solidFill>
                <a:latin typeface="Zapf Dingbats" charset="0"/>
                <a:cs typeface="Zapf Dingbats" charset="0"/>
                <a:sym typeface="Zapf Dingbats" charset="0"/>
              </a:rPr>
              <a:t>✔</a:t>
            </a:r>
            <a:endParaRPr lang="en-US" sz="2000">
              <a:solidFill>
                <a:srgbClr val="FF0000"/>
              </a:solidFill>
            </a:endParaRPr>
          </a:p>
        </p:txBody>
      </p:sp>
      <p:sp>
        <p:nvSpPr>
          <p:cNvPr id="19463" name="TextBox 7"/>
          <p:cNvSpPr txBox="1">
            <a:spLocks noChangeArrowheads="1"/>
          </p:cNvSpPr>
          <p:nvPr/>
        </p:nvSpPr>
        <p:spPr bwMode="auto">
          <a:xfrm>
            <a:off x="6875463" y="3357563"/>
            <a:ext cx="1008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sz="2000">
                <a:solidFill>
                  <a:srgbClr val="FF0000"/>
                </a:solidFill>
                <a:latin typeface="Zapf Dingbats" charset="0"/>
                <a:cs typeface="Zapf Dingbats" charset="0"/>
                <a:sym typeface="Zapf Dingbats" charset="0"/>
              </a:rPr>
              <a:t>✔</a:t>
            </a:r>
            <a:endParaRPr lang="en-US" sz="2000">
              <a:solidFill>
                <a:srgbClr val="FF0000"/>
              </a:solidFill>
            </a:endParaRPr>
          </a:p>
        </p:txBody>
      </p:sp>
      <p:sp>
        <p:nvSpPr>
          <p:cNvPr id="19464" name="TextBox 8"/>
          <p:cNvSpPr txBox="1">
            <a:spLocks noChangeArrowheads="1"/>
          </p:cNvSpPr>
          <p:nvPr/>
        </p:nvSpPr>
        <p:spPr bwMode="auto">
          <a:xfrm>
            <a:off x="6948488" y="2205038"/>
            <a:ext cx="1008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sz="2000">
                <a:solidFill>
                  <a:srgbClr val="FF0000"/>
                </a:solidFill>
                <a:latin typeface="Zapf Dingbats" charset="0"/>
                <a:cs typeface="Zapf Dingbats" charset="0"/>
                <a:sym typeface="Zapf Dingbats" charset="0"/>
              </a:rPr>
              <a:t>✔</a:t>
            </a:r>
            <a:endParaRPr lang="en-US" sz="200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2351088" y="4763"/>
            <a:ext cx="6164262" cy="1325562"/>
          </a:xfrm>
        </p:spPr>
        <p:txBody>
          <a:bodyPr/>
          <a:lstStyle/>
          <a:p>
            <a:endParaRPr lang="en-US">
              <a:latin typeface="楷体" charset="0"/>
              <a:ea typeface="楷体" charset="0"/>
            </a:endParaRPr>
          </a:p>
        </p:txBody>
      </p:sp>
      <p:pic>
        <p:nvPicPr>
          <p:cNvPr id="63490" name="Content Placeholder 3" descr="Screen Shot 2018-04-25 at 11.08.20 PM.png"/>
          <p:cNvPicPr>
            <a:picLocks noGrp="1" noChangeAspect="1"/>
          </p:cNvPicPr>
          <p:nvPr>
            <p:ph idx="1"/>
          </p:nvPr>
        </p:nvPicPr>
        <p:blipFill>
          <a:blip r:embed="rId2">
            <a:extLst>
              <a:ext uri="{28A0092B-C50C-407E-A947-70E740481C1C}">
                <a14:useLocalDpi xmlns:a14="http://schemas.microsoft.com/office/drawing/2010/main" val="0"/>
              </a:ext>
            </a:extLst>
          </a:blip>
          <a:srcRect t="-1846" b="-1846"/>
          <a:stretch>
            <a:fillRect/>
          </a:stretch>
        </p:blipFill>
        <p:spPr>
          <a:xfrm>
            <a:off x="-152400" y="1125538"/>
            <a:ext cx="9296400" cy="4822825"/>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noChangeArrowheads="1"/>
          </p:cNvSpPr>
          <p:nvPr>
            <p:ph type="title"/>
          </p:nvPr>
        </p:nvSpPr>
        <p:spPr>
          <a:xfrm>
            <a:off x="2081213" y="2544763"/>
            <a:ext cx="6164262" cy="1325562"/>
          </a:xfrm>
        </p:spPr>
        <p:txBody>
          <a:bodyPr/>
          <a:lstStyle/>
          <a:p>
            <a:pPr eaLnBrk="1" hangingPunct="1"/>
            <a:r>
              <a:rPr lang="zh-CN" altLang="en-US">
                <a:latin typeface="楷体" charset="0"/>
                <a:ea typeface="ＭＳ Ｐゴシック" charset="0"/>
              </a:rPr>
              <a:t>图像的统计特性</a:t>
            </a:r>
            <a:br>
              <a:rPr lang="zh-CN" altLang="en-US">
                <a:latin typeface="楷体" charset="0"/>
                <a:ea typeface="ＭＳ Ｐゴシック" charset="0"/>
              </a:rPr>
            </a:br>
            <a:endParaRPr lang="zh-CN" altLang="en-US">
              <a:latin typeface="楷体" charset="0"/>
              <a:ea typeface="ＭＳ Ｐゴシック"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noChangeArrowheads="1"/>
          </p:cNvSpPr>
          <p:nvPr>
            <p:ph type="title"/>
          </p:nvPr>
        </p:nvSpPr>
        <p:spPr>
          <a:xfrm>
            <a:off x="2351088" y="4763"/>
            <a:ext cx="6164262" cy="1325562"/>
          </a:xfrm>
        </p:spPr>
        <p:txBody>
          <a:bodyPr/>
          <a:lstStyle/>
          <a:p>
            <a:pPr eaLnBrk="1" hangingPunct="1"/>
            <a:r>
              <a:rPr lang="en-US" altLang="zh-CN">
                <a:latin typeface="Times New Roman" charset="0"/>
                <a:ea typeface="ＭＳ Ｐゴシック" charset="0"/>
              </a:rPr>
              <a:t>5.4.2  图像的标准差</a:t>
            </a:r>
          </a:p>
        </p:txBody>
      </p:sp>
      <p:sp>
        <p:nvSpPr>
          <p:cNvPr id="65538" name="内容占位符 2"/>
          <p:cNvSpPr>
            <a:spLocks noGrp="1" noChangeArrowheads="1"/>
          </p:cNvSpPr>
          <p:nvPr>
            <p:ph idx="1"/>
          </p:nvPr>
        </p:nvSpPr>
        <p:spPr>
          <a:xfrm>
            <a:off x="628650" y="1608138"/>
            <a:ext cx="7886700" cy="4092575"/>
          </a:xfrm>
        </p:spPr>
        <p:txBody>
          <a:bodyPr/>
          <a:lstStyle/>
          <a:p>
            <a:pPr eaLnBrk="1" hangingPunct="1"/>
            <a:r>
              <a:rPr lang="zh-CN" altLang="en-US" sz="2400">
                <a:latin typeface="Times New Roman" charset="0"/>
                <a:ea typeface="ＭＳ Ｐゴシック" charset="0"/>
              </a:rPr>
              <a:t>对于向量，其中，其标准差为：</a:t>
            </a:r>
            <a:endParaRPr lang="en-US" altLang="zh-CN" sz="2400">
              <a:latin typeface="Times New Roman" charset="0"/>
              <a:ea typeface="ＭＳ Ｐゴシック" charset="0"/>
            </a:endParaRPr>
          </a:p>
          <a:p>
            <a:pPr eaLnBrk="1" hangingPunct="1"/>
            <a:endParaRPr lang="zh-CN" altLang="en-US" sz="2400">
              <a:latin typeface="Times New Roman" charset="0"/>
              <a:ea typeface="ＭＳ Ｐゴシック" charset="0"/>
            </a:endParaRPr>
          </a:p>
          <a:p>
            <a:pPr eaLnBrk="1" hangingPunct="1"/>
            <a:endParaRPr lang="zh-CN" altLang="en-US" sz="2400">
              <a:latin typeface="Times New Roman" charset="0"/>
              <a:ea typeface="ＭＳ Ｐゴシック" charset="0"/>
            </a:endParaRPr>
          </a:p>
          <a:p>
            <a:pPr eaLnBrk="1" hangingPunct="1"/>
            <a:r>
              <a:rPr lang="zh-CN" altLang="en-US" sz="2400">
                <a:latin typeface="Times New Roman" charset="0"/>
                <a:ea typeface="ＭＳ Ｐゴシック" charset="0"/>
              </a:rPr>
              <a:t>其中，该向量的长度为</a:t>
            </a:r>
            <a:r>
              <a:rPr lang="en-US" altLang="zh-CN" sz="2400">
                <a:latin typeface="Times New Roman" charset="0"/>
                <a:ea typeface="ＭＳ Ｐゴシック" charset="0"/>
              </a:rPr>
              <a:t>n</a:t>
            </a:r>
            <a:r>
              <a:rPr lang="zh-CN" altLang="en-US" sz="2400">
                <a:latin typeface="Times New Roman" charset="0"/>
                <a:ea typeface="ＭＳ Ｐゴシック" charset="0"/>
              </a:rPr>
              <a:t>。</a:t>
            </a:r>
          </a:p>
          <a:p>
            <a:pPr eaLnBrk="1" hangingPunct="1"/>
            <a:r>
              <a:rPr lang="zh-CN" altLang="en-US" sz="2400">
                <a:latin typeface="Times New Roman" charset="0"/>
                <a:ea typeface="ＭＳ Ｐゴシック" charset="0"/>
              </a:rPr>
              <a:t>在</a:t>
            </a:r>
            <a:r>
              <a:rPr lang="en-US" altLang="zh-CN" sz="2400">
                <a:latin typeface="Times New Roman" charset="0"/>
                <a:ea typeface="ＭＳ Ｐゴシック" charset="0"/>
              </a:rPr>
              <a:t>MATLAB</a:t>
            </a:r>
            <a:r>
              <a:rPr lang="zh-CN" altLang="en-US" sz="2400">
                <a:latin typeface="Times New Roman" charset="0"/>
                <a:ea typeface="ＭＳ Ｐゴシック" charset="0"/>
              </a:rPr>
              <a:t>软件中，采用函数</a:t>
            </a:r>
            <a:r>
              <a:rPr lang="en-US" altLang="zh-CN" sz="2400" b="1">
                <a:solidFill>
                  <a:srgbClr val="FF0066"/>
                </a:solidFill>
                <a:latin typeface="Times New Roman" charset="0"/>
                <a:ea typeface="ＭＳ Ｐゴシック" charset="0"/>
              </a:rPr>
              <a:t>std( )</a:t>
            </a:r>
            <a:r>
              <a:rPr lang="zh-CN" altLang="en-US" sz="2400">
                <a:latin typeface="Times New Roman" charset="0"/>
                <a:ea typeface="ＭＳ Ｐゴシック" charset="0"/>
              </a:rPr>
              <a:t>计算向量的标准差，通过函数</a:t>
            </a:r>
            <a:r>
              <a:rPr lang="en-US" altLang="zh-CN" sz="2400" b="1">
                <a:solidFill>
                  <a:srgbClr val="FF0066"/>
                </a:solidFill>
                <a:latin typeface="Times New Roman" charset="0"/>
                <a:ea typeface="ＭＳ Ｐゴシック" charset="0"/>
              </a:rPr>
              <a:t>std2( )</a:t>
            </a:r>
            <a:r>
              <a:rPr lang="zh-CN" altLang="en-US" sz="2400">
                <a:latin typeface="Times New Roman" charset="0"/>
                <a:ea typeface="ＭＳ Ｐゴシック" charset="0"/>
              </a:rPr>
              <a:t>计算矩阵的标准差。灰度图像的像素为二维矩阵</a:t>
            </a:r>
            <a:r>
              <a:rPr lang="en-US" altLang="zh-CN" sz="2400">
                <a:latin typeface="Times New Roman" charset="0"/>
                <a:ea typeface="ＭＳ Ｐゴシック" charset="0"/>
              </a:rPr>
              <a:t>A</a:t>
            </a:r>
            <a:r>
              <a:rPr lang="zh-CN" altLang="en-US" sz="2400">
                <a:latin typeface="Times New Roman" charset="0"/>
                <a:ea typeface="ＭＳ Ｐゴシック" charset="0"/>
              </a:rPr>
              <a:t>，则该图像的标准差为</a:t>
            </a:r>
            <a:r>
              <a:rPr lang="en-US" altLang="zh-CN" sz="2400">
                <a:latin typeface="Times New Roman" charset="0"/>
                <a:ea typeface="ＭＳ Ｐゴシック" charset="0"/>
              </a:rPr>
              <a:t>std2(A)</a:t>
            </a:r>
            <a:r>
              <a:rPr lang="zh-CN" altLang="en-US" sz="2400">
                <a:latin typeface="Times New Roman" charset="0"/>
                <a:ea typeface="ＭＳ Ｐゴシック" charset="0"/>
              </a:rPr>
              <a:t>。函数</a:t>
            </a:r>
            <a:r>
              <a:rPr lang="en-US" altLang="zh-CN" sz="2400">
                <a:latin typeface="Times New Roman" charset="0"/>
                <a:ea typeface="ＭＳ Ｐゴシック" charset="0"/>
              </a:rPr>
              <a:t>std( )</a:t>
            </a:r>
            <a:r>
              <a:rPr lang="zh-CN" altLang="en-US" sz="2400">
                <a:latin typeface="Times New Roman" charset="0"/>
                <a:ea typeface="ＭＳ Ｐゴシック" charset="0"/>
              </a:rPr>
              <a:t>和函数</a:t>
            </a:r>
            <a:r>
              <a:rPr lang="en-US" altLang="zh-CN" sz="2400">
                <a:latin typeface="Times New Roman" charset="0"/>
                <a:ea typeface="ＭＳ Ｐゴシック" charset="0"/>
              </a:rPr>
              <a:t>std2( )</a:t>
            </a:r>
            <a:r>
              <a:rPr lang="zh-CN" altLang="en-US" sz="2400">
                <a:latin typeface="Times New Roman" charset="0"/>
                <a:ea typeface="ＭＳ Ｐゴシック" charset="0"/>
              </a:rPr>
              <a:t>的详细使用情况，读者可以查阅</a:t>
            </a:r>
            <a:r>
              <a:rPr lang="en-US" altLang="zh-CN" sz="2400">
                <a:latin typeface="Times New Roman" charset="0"/>
                <a:ea typeface="ＭＳ Ｐゴシック" charset="0"/>
              </a:rPr>
              <a:t>MATLAB</a:t>
            </a:r>
            <a:r>
              <a:rPr lang="zh-CN" altLang="en-US" sz="2400">
                <a:latin typeface="Times New Roman" charset="0"/>
                <a:ea typeface="ＭＳ Ｐゴシック" charset="0"/>
              </a:rPr>
              <a:t>的帮助系统。</a:t>
            </a:r>
          </a:p>
        </p:txBody>
      </p:sp>
      <p:pic>
        <p:nvPicPr>
          <p:cNvPr id="655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1989138"/>
            <a:ext cx="2695575"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noChangeArrowheads="1"/>
          </p:cNvSpPr>
          <p:nvPr>
            <p:ph type="title"/>
          </p:nvPr>
        </p:nvSpPr>
        <p:spPr>
          <a:xfrm>
            <a:off x="2351088" y="4763"/>
            <a:ext cx="6164262" cy="1325562"/>
          </a:xfrm>
        </p:spPr>
        <p:txBody>
          <a:bodyPr/>
          <a:lstStyle/>
          <a:p>
            <a:pPr eaLnBrk="1" hangingPunct="1"/>
            <a:r>
              <a:rPr lang="en-US" altLang="zh-CN">
                <a:latin typeface="Times New Roman" charset="0"/>
                <a:ea typeface="ＭＳ Ｐゴシック" charset="0"/>
              </a:rPr>
              <a:t>5.4.3  图像的相关系数</a:t>
            </a:r>
          </a:p>
        </p:txBody>
      </p:sp>
      <p:sp>
        <p:nvSpPr>
          <p:cNvPr id="66562" name="内容占位符 2"/>
          <p:cNvSpPr>
            <a:spLocks noGrp="1"/>
          </p:cNvSpPr>
          <p:nvPr>
            <p:ph idx="1"/>
          </p:nvPr>
        </p:nvSpPr>
        <p:spPr>
          <a:xfrm>
            <a:off x="628650" y="1966913"/>
            <a:ext cx="7886700" cy="4092575"/>
          </a:xfrm>
        </p:spPr>
        <p:txBody>
          <a:bodyPr/>
          <a:lstStyle/>
          <a:p>
            <a:pPr eaLnBrk="1" hangingPunct="1"/>
            <a:r>
              <a:rPr lang="zh-CN" altLang="en-US" sz="2000">
                <a:latin typeface="Times New Roman" charset="0"/>
                <a:ea typeface="ＭＳ Ｐゴシック" charset="0"/>
              </a:rPr>
              <a:t>灰度图像的像素为二维矩阵。两个大小相等的二维矩阵，可以计算其相关系数，其公式如下：</a:t>
            </a:r>
            <a:endParaRPr lang="en-US" altLang="zh-CN" sz="2000">
              <a:latin typeface="Times New Roman" charset="0"/>
              <a:ea typeface="ＭＳ Ｐゴシック" charset="0"/>
            </a:endParaRPr>
          </a:p>
          <a:p>
            <a:pPr eaLnBrk="1" hangingPunct="1"/>
            <a:endParaRPr lang="zh-CN" altLang="en-US" sz="2000">
              <a:latin typeface="Times New Roman" charset="0"/>
              <a:ea typeface="ＭＳ Ｐゴシック" charset="0"/>
            </a:endParaRPr>
          </a:p>
          <a:p>
            <a:pPr eaLnBrk="1" hangingPunct="1"/>
            <a:endParaRPr lang="en-US" altLang="zh-CN" sz="2000">
              <a:latin typeface="Times New Roman" charset="0"/>
              <a:ea typeface="ＭＳ Ｐゴシック" charset="0"/>
            </a:endParaRPr>
          </a:p>
          <a:p>
            <a:pPr eaLnBrk="1" hangingPunct="1"/>
            <a:endParaRPr lang="zh-CN" altLang="en-US" sz="2000">
              <a:latin typeface="Times New Roman" charset="0"/>
              <a:ea typeface="ＭＳ Ｐゴシック" charset="0"/>
            </a:endParaRPr>
          </a:p>
          <a:p>
            <a:pPr eaLnBrk="1" hangingPunct="1"/>
            <a:r>
              <a:rPr lang="zh-CN" altLang="en-US" sz="2000">
                <a:latin typeface="Times New Roman" charset="0"/>
                <a:ea typeface="ＭＳ Ｐゴシック" charset="0"/>
              </a:rPr>
              <a:t>其中和为大小为</a:t>
            </a:r>
            <a:r>
              <a:rPr lang="en-US" altLang="zh-CN" sz="2000">
                <a:latin typeface="Times New Roman" charset="0"/>
                <a:ea typeface="ＭＳ Ｐゴシック" charset="0"/>
              </a:rPr>
              <a:t>m</a:t>
            </a:r>
            <a:r>
              <a:rPr lang="zh-CN" altLang="en-US" sz="2000">
                <a:latin typeface="Times New Roman" charset="0"/>
                <a:ea typeface="ＭＳ Ｐゴシック" charset="0"/>
              </a:rPr>
              <a:t>行</a:t>
            </a:r>
            <a:r>
              <a:rPr lang="en-US" altLang="zh-CN" sz="2000">
                <a:latin typeface="Times New Roman" charset="0"/>
                <a:ea typeface="ＭＳ Ｐゴシック" charset="0"/>
              </a:rPr>
              <a:t>n</a:t>
            </a:r>
            <a:r>
              <a:rPr lang="zh-CN" altLang="en-US" sz="2000">
                <a:latin typeface="Times New Roman" charset="0"/>
                <a:ea typeface="ＭＳ Ｐゴシック" charset="0"/>
              </a:rPr>
              <a:t>列的灰度图像，</a:t>
            </a:r>
          </a:p>
          <a:p>
            <a:pPr eaLnBrk="1" hangingPunct="1">
              <a:buFont typeface="Wingdings" panose="05000000000000000000" charset="0"/>
              <a:buNone/>
            </a:pPr>
            <a:r>
              <a:rPr lang="en-US" altLang="zh-CN" sz="2000">
                <a:latin typeface="Times New Roman" charset="0"/>
                <a:ea typeface="ＭＳ Ｐゴシック" charset="0"/>
              </a:rPr>
              <a:t>A</a:t>
            </a:r>
            <a:r>
              <a:rPr lang="zh-CN" altLang="en-US" sz="2000">
                <a:latin typeface="Times New Roman" charset="0"/>
                <a:ea typeface="ＭＳ Ｐゴシック" charset="0"/>
              </a:rPr>
              <a:t>为</a:t>
            </a:r>
            <a:r>
              <a:rPr lang="en-US" altLang="zh-CN" sz="2400" b="1">
                <a:solidFill>
                  <a:srgbClr val="FF0066"/>
                </a:solidFill>
                <a:latin typeface="Times New Roman" charset="0"/>
                <a:ea typeface="ＭＳ Ｐゴシック" charset="0"/>
              </a:rPr>
              <a:t>mean2</a:t>
            </a:r>
            <a:r>
              <a:rPr lang="en-US" altLang="zh-CN" sz="2000">
                <a:latin typeface="Times New Roman" charset="0"/>
                <a:ea typeface="ＭＳ Ｐゴシック" charset="0"/>
              </a:rPr>
              <a:t>(A)</a:t>
            </a:r>
            <a:r>
              <a:rPr lang="zh-CN" altLang="en-US" sz="2000">
                <a:latin typeface="Times New Roman" charset="0"/>
                <a:ea typeface="ＭＳ Ｐゴシック" charset="0"/>
              </a:rPr>
              <a:t>，</a:t>
            </a:r>
            <a:r>
              <a:rPr lang="en-US" altLang="zh-CN" sz="2000">
                <a:latin typeface="Times New Roman" charset="0"/>
                <a:ea typeface="ＭＳ Ｐゴシック" charset="0"/>
              </a:rPr>
              <a:t>B</a:t>
            </a:r>
            <a:r>
              <a:rPr lang="zh-CN" altLang="en-US" sz="2000">
                <a:latin typeface="Times New Roman" charset="0"/>
                <a:ea typeface="ＭＳ Ｐゴシック" charset="0"/>
              </a:rPr>
              <a:t>为</a:t>
            </a:r>
            <a:r>
              <a:rPr lang="en-US" altLang="zh-CN" sz="2400" b="1">
                <a:solidFill>
                  <a:srgbClr val="FF0066"/>
                </a:solidFill>
                <a:latin typeface="Times New Roman" charset="0"/>
                <a:ea typeface="ＭＳ Ｐゴシック" charset="0"/>
              </a:rPr>
              <a:t>mean2</a:t>
            </a:r>
            <a:r>
              <a:rPr lang="en-US" altLang="zh-CN" sz="2000">
                <a:latin typeface="Times New Roman" charset="0"/>
                <a:ea typeface="ＭＳ Ｐゴシック" charset="0"/>
              </a:rPr>
              <a:t>(B)</a:t>
            </a:r>
            <a:r>
              <a:rPr lang="zh-CN" altLang="en-US" sz="2000">
                <a:latin typeface="Times New Roman" charset="0"/>
                <a:ea typeface="ＭＳ Ｐゴシック" charset="0"/>
              </a:rPr>
              <a:t>。图像的均值</a:t>
            </a:r>
          </a:p>
          <a:p>
            <a:pPr eaLnBrk="1" hangingPunct="1">
              <a:buFont typeface="Wingdings" panose="05000000000000000000" charset="0"/>
              <a:buNone/>
            </a:pPr>
            <a:r>
              <a:rPr lang="en-US" altLang="zh-CN" sz="2400" b="1">
                <a:solidFill>
                  <a:srgbClr val="FF0066"/>
                </a:solidFill>
                <a:latin typeface="Times New Roman" charset="0"/>
                <a:ea typeface="ＭＳ Ｐゴシック" charset="0"/>
              </a:rPr>
              <a:t>corr2</a:t>
            </a:r>
            <a:r>
              <a:rPr lang="zh-CN" altLang="en-US" sz="2000">
                <a:latin typeface="Times New Roman" charset="0"/>
                <a:ea typeface="ＭＳ Ｐゴシック" charset="0"/>
              </a:rPr>
              <a:t>函数可以计算图像的相关系数</a:t>
            </a:r>
          </a:p>
        </p:txBody>
      </p:sp>
      <p:pic>
        <p:nvPicPr>
          <p:cNvPr id="665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588" y="2736850"/>
            <a:ext cx="30432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文本框 3"/>
          <p:cNvSpPr txBox="1">
            <a:spLocks noChangeArrowheads="1"/>
          </p:cNvSpPr>
          <p:nvPr/>
        </p:nvSpPr>
        <p:spPr bwMode="auto">
          <a:xfrm>
            <a:off x="628650" y="3829050"/>
            <a:ext cx="711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altLang="zh-CN">
                <a:solidFill>
                  <a:srgbClr val="FF0066"/>
                </a:solidFill>
                <a:latin typeface="黑体" charset="0"/>
                <a:ea typeface="黑体" charset="0"/>
                <a:cs typeface="黑体" charset="0"/>
              </a:rPr>
              <a:t>_</a:t>
            </a:r>
          </a:p>
        </p:txBody>
      </p:sp>
      <p:sp>
        <p:nvSpPr>
          <p:cNvPr id="66565" name="文本框 4"/>
          <p:cNvSpPr txBox="1">
            <a:spLocks noChangeArrowheads="1"/>
          </p:cNvSpPr>
          <p:nvPr/>
        </p:nvSpPr>
        <p:spPr bwMode="auto">
          <a:xfrm>
            <a:off x="2478088" y="3811588"/>
            <a:ext cx="711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altLang="zh-CN">
                <a:solidFill>
                  <a:srgbClr val="FF0066"/>
                </a:solidFill>
                <a:latin typeface="黑体" charset="0"/>
                <a:ea typeface="黑体" charset="0"/>
                <a:cs typeface="黑体" charset="0"/>
                <a:sym typeface="黑体" charset="0"/>
              </a:rPr>
              <a:t>_</a:t>
            </a:r>
            <a:endParaRPr lang="en-US" altLang="zh-CN">
              <a:solidFill>
                <a:srgbClr val="FF0066"/>
              </a:solidFill>
              <a:latin typeface="黑体" charset="0"/>
              <a:ea typeface="黑体" charset="0"/>
              <a:cs typeface="黑体" charset="0"/>
            </a:endParaRPr>
          </a:p>
        </p:txBody>
      </p:sp>
    </p:spTree>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noChangeArrowheads="1"/>
          </p:cNvSpPr>
          <p:nvPr>
            <p:ph type="title"/>
          </p:nvPr>
        </p:nvSpPr>
        <p:spPr>
          <a:xfrm>
            <a:off x="2351088" y="4763"/>
            <a:ext cx="6164262" cy="1325562"/>
          </a:xfrm>
        </p:spPr>
        <p:txBody>
          <a:bodyPr/>
          <a:lstStyle/>
          <a:p>
            <a:pPr eaLnBrk="1" hangingPunct="1"/>
            <a:r>
              <a:rPr lang="en-US" altLang="zh-CN">
                <a:latin typeface="Times New Roman" charset="0"/>
                <a:ea typeface="ＭＳ Ｐゴシック" charset="0"/>
              </a:rPr>
              <a:t>5.4.4  图像的等高线</a:t>
            </a:r>
          </a:p>
        </p:txBody>
      </p:sp>
      <p:sp>
        <p:nvSpPr>
          <p:cNvPr id="67586" name="内容占位符 2"/>
          <p:cNvSpPr>
            <a:spLocks noGrp="1" noChangeArrowheads="1"/>
          </p:cNvSpPr>
          <p:nvPr>
            <p:ph idx="1"/>
          </p:nvPr>
        </p:nvSpPr>
        <p:spPr>
          <a:xfrm>
            <a:off x="628650" y="1966913"/>
            <a:ext cx="7886700" cy="4092575"/>
          </a:xfrm>
        </p:spPr>
        <p:txBody>
          <a:bodyPr/>
          <a:lstStyle/>
          <a:p>
            <a:pPr eaLnBrk="1" hangingPunct="1"/>
            <a:r>
              <a:rPr lang="zh-CN" altLang="en-US" sz="2000">
                <a:latin typeface="Times New Roman" charset="0"/>
                <a:ea typeface="ＭＳ Ｐゴシック" charset="0"/>
              </a:rPr>
              <a:t>在</a:t>
            </a:r>
            <a:r>
              <a:rPr lang="en-US" altLang="zh-CN" sz="2000">
                <a:latin typeface="Times New Roman" charset="0"/>
                <a:ea typeface="ＭＳ Ｐゴシック" charset="0"/>
              </a:rPr>
              <a:t>MATLAB</a:t>
            </a:r>
            <a:r>
              <a:rPr lang="zh-CN" altLang="en-US" sz="2000">
                <a:latin typeface="Times New Roman" charset="0"/>
                <a:ea typeface="ＭＳ Ｐゴシック" charset="0"/>
              </a:rPr>
              <a:t>软件中，通过函数</a:t>
            </a:r>
            <a:r>
              <a:rPr lang="en-US" altLang="zh-CN" sz="2400" b="1">
                <a:solidFill>
                  <a:srgbClr val="FF0066"/>
                </a:solidFill>
                <a:latin typeface="Times New Roman" charset="0"/>
                <a:ea typeface="ＭＳ Ｐゴシック" charset="0"/>
              </a:rPr>
              <a:t>imcontour( )</a:t>
            </a:r>
            <a:r>
              <a:rPr lang="zh-CN" altLang="en-US" sz="2000">
                <a:latin typeface="Times New Roman" charset="0"/>
                <a:ea typeface="ＭＳ Ｐゴシック" charset="0"/>
              </a:rPr>
              <a:t>可以绘制灰度图像的等高线。该函数的简单调用格式为：</a:t>
            </a:r>
          </a:p>
          <a:p>
            <a:pPr eaLnBrk="1" hangingPunct="1"/>
            <a:r>
              <a:rPr lang="en-US" altLang="zh-CN" sz="2000">
                <a:latin typeface="Times New Roman" charset="0"/>
                <a:ea typeface="ＭＳ Ｐゴシック" charset="0"/>
              </a:rPr>
              <a:t>imcontour(I)</a:t>
            </a:r>
            <a:r>
              <a:rPr lang="zh-CN" altLang="en-US" sz="2000">
                <a:latin typeface="Times New Roman" charset="0"/>
                <a:ea typeface="ＭＳ Ｐゴシック" charset="0"/>
              </a:rPr>
              <a:t>：该函数中</a:t>
            </a:r>
            <a:r>
              <a:rPr lang="en-US" altLang="zh-CN" sz="2000">
                <a:latin typeface="Times New Roman" charset="0"/>
                <a:ea typeface="ＭＳ Ｐゴシック" charset="0"/>
              </a:rPr>
              <a:t>I</a:t>
            </a:r>
            <a:r>
              <a:rPr lang="zh-CN" altLang="en-US" sz="2000">
                <a:latin typeface="Times New Roman" charset="0"/>
                <a:ea typeface="ＭＳ Ｐゴシック" charset="0"/>
              </a:rPr>
              <a:t>为灰度图像的二维数据矩阵，绘制灰度图像的等高线。</a:t>
            </a:r>
          </a:p>
          <a:p>
            <a:pPr eaLnBrk="1" hangingPunct="1"/>
            <a:r>
              <a:rPr lang="en-US" altLang="zh-CN" sz="2000">
                <a:latin typeface="Times New Roman" charset="0"/>
                <a:ea typeface="ＭＳ Ｐゴシック" charset="0"/>
              </a:rPr>
              <a:t>imcontour(I, n)</a:t>
            </a:r>
            <a:r>
              <a:rPr lang="zh-CN" altLang="en-US" sz="2000">
                <a:latin typeface="Times New Roman" charset="0"/>
                <a:ea typeface="ＭＳ Ｐゴシック" charset="0"/>
              </a:rPr>
              <a:t>：该函数设置等高线的条数为</a:t>
            </a:r>
            <a:r>
              <a:rPr lang="en-US" altLang="zh-CN" sz="2000">
                <a:latin typeface="Times New Roman" charset="0"/>
                <a:ea typeface="ＭＳ Ｐゴシック" charset="0"/>
              </a:rPr>
              <a:t>n</a:t>
            </a:r>
            <a:r>
              <a:rPr lang="zh-CN" altLang="en-US" sz="2000">
                <a:latin typeface="Times New Roman" charset="0"/>
                <a:ea typeface="ＭＳ Ｐゴシック" charset="0"/>
              </a:rPr>
              <a:t>，如果不指定</a:t>
            </a:r>
            <a:r>
              <a:rPr lang="en-US" altLang="zh-CN" sz="2000">
                <a:latin typeface="Times New Roman" charset="0"/>
                <a:ea typeface="ＭＳ Ｐゴシック" charset="0"/>
              </a:rPr>
              <a:t>n</a:t>
            </a:r>
            <a:r>
              <a:rPr lang="zh-CN" altLang="en-US" sz="2000">
                <a:latin typeface="Times New Roman" charset="0"/>
                <a:ea typeface="ＭＳ Ｐゴシック" charset="0"/>
              </a:rPr>
              <a:t>，该函数会自动选取</a:t>
            </a:r>
            <a:r>
              <a:rPr lang="en-US" altLang="zh-CN" sz="2000">
                <a:latin typeface="Times New Roman" charset="0"/>
                <a:ea typeface="ＭＳ Ｐゴシック" charset="0"/>
              </a:rPr>
              <a:t>n</a:t>
            </a:r>
            <a:r>
              <a:rPr lang="zh-CN" altLang="en-US" sz="2000">
                <a:latin typeface="Times New Roman" charset="0"/>
                <a:ea typeface="ＭＳ Ｐゴシック" charset="0"/>
              </a:rPr>
              <a:t>。</a:t>
            </a:r>
          </a:p>
        </p:txBody>
      </p:sp>
    </p:spTree>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noChangeArrowheads="1"/>
          </p:cNvSpPr>
          <p:nvPr>
            <p:ph type="title"/>
          </p:nvPr>
        </p:nvSpPr>
        <p:spPr>
          <a:xfrm>
            <a:off x="3132138" y="2349500"/>
            <a:ext cx="2519362" cy="1325563"/>
          </a:xfrm>
        </p:spPr>
        <p:txBody>
          <a:bodyPr/>
          <a:lstStyle/>
          <a:p>
            <a:pPr eaLnBrk="1" hangingPunct="1"/>
            <a:r>
              <a:rPr lang="en-US" altLang="zh-CN" b="1">
                <a:solidFill>
                  <a:srgbClr val="FF0000"/>
                </a:solidFill>
                <a:latin typeface="Times New Roman" charset="0"/>
                <a:ea typeface="ＭＳ Ｐゴシック" charset="0"/>
              </a:rPr>
              <a:t>空域滤波</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noChangeArrowheads="1"/>
          </p:cNvSpPr>
          <p:nvPr>
            <p:ph type="title"/>
          </p:nvPr>
        </p:nvSpPr>
        <p:spPr>
          <a:xfrm>
            <a:off x="2351088" y="4763"/>
            <a:ext cx="6164262" cy="1325562"/>
          </a:xfrm>
        </p:spPr>
        <p:txBody>
          <a:bodyPr/>
          <a:lstStyle/>
          <a:p>
            <a:pPr eaLnBrk="1" hangingPunct="1"/>
            <a:r>
              <a:rPr lang="en-US" altLang="zh-CN">
                <a:latin typeface="Times New Roman" charset="0"/>
                <a:ea typeface="ＭＳ Ｐゴシック" charset="0"/>
              </a:rPr>
              <a:t>5.5  空域滤波</a:t>
            </a:r>
          </a:p>
        </p:txBody>
      </p:sp>
      <p:sp>
        <p:nvSpPr>
          <p:cNvPr id="69634" name="内容占位符 2"/>
          <p:cNvSpPr>
            <a:spLocks noGrp="1" noChangeArrowheads="1"/>
          </p:cNvSpPr>
          <p:nvPr>
            <p:ph idx="1"/>
          </p:nvPr>
        </p:nvSpPr>
        <p:spPr>
          <a:xfrm>
            <a:off x="628650" y="1966913"/>
            <a:ext cx="7886700" cy="4092575"/>
          </a:xfrm>
        </p:spPr>
        <p:txBody>
          <a:bodyPr/>
          <a:lstStyle/>
          <a:p>
            <a:pPr eaLnBrk="1" hangingPunct="1"/>
            <a:r>
              <a:rPr lang="zh-CN" altLang="en-US">
                <a:latin typeface="Times New Roman" charset="0"/>
                <a:ea typeface="ＭＳ Ｐゴシック" charset="0"/>
              </a:rPr>
              <a:t>空域滤波是空域图像增强的常用方法。</a:t>
            </a:r>
          </a:p>
          <a:p>
            <a:pPr eaLnBrk="1" hangingPunct="1"/>
            <a:r>
              <a:rPr lang="zh-CN" altLang="en-US" b="1">
                <a:solidFill>
                  <a:srgbClr val="0070C0"/>
                </a:solidFill>
                <a:latin typeface="Times New Roman" charset="0"/>
                <a:ea typeface="ＭＳ Ｐゴシック" charset="0"/>
              </a:rPr>
              <a:t>空域滤波是对图像中每个像素为中心的邻域进行一系列的运算，然后将得到的结果代替原来的像素值。</a:t>
            </a:r>
            <a:endParaRPr lang="zh-CN" altLang="en-US" b="1">
              <a:solidFill>
                <a:srgbClr val="002060"/>
              </a:solidFill>
              <a:latin typeface="Times New Roman" charset="0"/>
              <a:ea typeface="ＭＳ Ｐゴシック" charset="0"/>
            </a:endParaRPr>
          </a:p>
          <a:p>
            <a:pPr eaLnBrk="1" hangingPunct="1"/>
            <a:r>
              <a:rPr lang="zh-CN" altLang="en-US">
                <a:latin typeface="Times New Roman" charset="0"/>
                <a:ea typeface="ＭＳ Ｐゴシック" charset="0"/>
              </a:rPr>
              <a:t>空域滤波分为</a:t>
            </a:r>
            <a:r>
              <a:rPr lang="zh-CN" altLang="en-US" b="1">
                <a:solidFill>
                  <a:srgbClr val="0070C0"/>
                </a:solidFill>
                <a:latin typeface="Times New Roman" charset="0"/>
                <a:ea typeface="ＭＳ Ｐゴシック" charset="0"/>
              </a:rPr>
              <a:t>线性空域滤波</a:t>
            </a:r>
            <a:r>
              <a:rPr lang="zh-CN" altLang="en-US">
                <a:latin typeface="Times New Roman" charset="0"/>
                <a:ea typeface="ＭＳ Ｐゴシック" charset="0"/>
              </a:rPr>
              <a:t>和</a:t>
            </a:r>
            <a:r>
              <a:rPr lang="zh-CN" altLang="en-US" b="1">
                <a:solidFill>
                  <a:srgbClr val="0070C0"/>
                </a:solidFill>
                <a:latin typeface="Times New Roman" charset="0"/>
                <a:ea typeface="ＭＳ Ｐゴシック" charset="0"/>
              </a:rPr>
              <a:t>非线性空域滤波</a:t>
            </a:r>
            <a:r>
              <a:rPr lang="zh-CN" altLang="en-US">
                <a:latin typeface="Times New Roman" charset="0"/>
                <a:ea typeface="ＭＳ Ｐゴシック" charset="0"/>
              </a:rPr>
              <a:t>。下面分别进行介绍。</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内容占位符 2"/>
          <p:cNvSpPr>
            <a:spLocks noGrp="1" noChangeArrowheads="1"/>
          </p:cNvSpPr>
          <p:nvPr>
            <p:ph idx="1"/>
          </p:nvPr>
        </p:nvSpPr>
        <p:spPr>
          <a:xfrm>
            <a:off x="628650" y="1320800"/>
            <a:ext cx="7886700" cy="4092575"/>
          </a:xfrm>
        </p:spPr>
        <p:txBody>
          <a:bodyPr/>
          <a:lstStyle/>
          <a:p>
            <a:pPr eaLnBrk="1" hangingPunct="1"/>
            <a:r>
              <a:rPr lang="zh-CN" altLang="en-US">
                <a:latin typeface="楷体" charset="0"/>
                <a:ea typeface="ＭＳ Ｐゴシック" charset="0"/>
              </a:rPr>
              <a:t>空域滤波原理：在待处理的图像中逐点移动模板，对每个点，滤波器在该点的响应通过事先定义的关系来计算。</a:t>
            </a:r>
          </a:p>
        </p:txBody>
      </p:sp>
      <p:pic>
        <p:nvPicPr>
          <p:cNvPr id="70658" name="Picture 4" descr="图片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854325"/>
            <a:ext cx="859948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noChangeArrowheads="1"/>
          </p:cNvSpPr>
          <p:nvPr>
            <p:ph type="title"/>
          </p:nvPr>
        </p:nvSpPr>
        <p:spPr>
          <a:xfrm>
            <a:off x="2351088" y="4763"/>
            <a:ext cx="6164262" cy="1325562"/>
          </a:xfrm>
        </p:spPr>
        <p:txBody>
          <a:bodyPr/>
          <a:lstStyle/>
          <a:p>
            <a:pPr eaLnBrk="1" hangingPunct="1"/>
            <a:r>
              <a:rPr lang="en-US" altLang="zh-CN">
                <a:latin typeface="Times New Roman" charset="0"/>
                <a:ea typeface="ＭＳ Ｐゴシック" charset="0"/>
              </a:rPr>
              <a:t>5.5.1  线性空域滤波</a:t>
            </a:r>
          </a:p>
        </p:txBody>
      </p:sp>
      <p:sp>
        <p:nvSpPr>
          <p:cNvPr id="71682" name="内容占位符 2"/>
          <p:cNvSpPr>
            <a:spLocks noGrp="1" noChangeArrowheads="1"/>
          </p:cNvSpPr>
          <p:nvPr>
            <p:ph idx="1"/>
          </p:nvPr>
        </p:nvSpPr>
        <p:spPr>
          <a:xfrm>
            <a:off x="628650" y="1536700"/>
            <a:ext cx="7886700" cy="5060950"/>
          </a:xfrm>
        </p:spPr>
        <p:txBody>
          <a:bodyPr/>
          <a:lstStyle/>
          <a:p>
            <a:pPr eaLnBrk="1" hangingPunct="1">
              <a:lnSpc>
                <a:spcPct val="80000"/>
              </a:lnSpc>
            </a:pPr>
            <a:r>
              <a:rPr lang="zh-CN" altLang="en-US" sz="2000">
                <a:latin typeface="Times New Roman" charset="0"/>
                <a:ea typeface="ＭＳ Ｐゴシック" charset="0"/>
              </a:rPr>
              <a:t>线性平均滤波是一种最常用的线性空域滤波。线性平均滤波实际是一种低通滤波，信号的低频部分通过，阻止高频部分通过。由于图像的边缘处于高频部分，因此线性平均滤波后，会造成图像边缘的模糊。</a:t>
            </a:r>
          </a:p>
          <a:p>
            <a:pPr eaLnBrk="1" hangingPunct="1">
              <a:lnSpc>
                <a:spcPct val="80000"/>
              </a:lnSpc>
            </a:pPr>
            <a:r>
              <a:rPr lang="zh-CN" altLang="en-US" sz="2000">
                <a:latin typeface="Times New Roman" charset="0"/>
                <a:ea typeface="ＭＳ Ｐゴシック" charset="0"/>
              </a:rPr>
              <a:t>在进行线性平均滤波时，常用的模板大小为</a:t>
            </a:r>
            <a:r>
              <a:rPr lang="en-US" altLang="zh-CN" sz="2000">
                <a:latin typeface="Times New Roman" charset="0"/>
                <a:ea typeface="ＭＳ Ｐゴシック" charset="0"/>
              </a:rPr>
              <a:t>3×3</a:t>
            </a:r>
            <a:r>
              <a:rPr lang="zh-CN" altLang="en-US" sz="2000">
                <a:latin typeface="Times New Roman" charset="0"/>
                <a:ea typeface="ＭＳ Ｐゴシック" charset="0"/>
              </a:rPr>
              <a:t>，如下所示：</a:t>
            </a:r>
            <a:endParaRPr lang="en-US" altLang="zh-CN" sz="2000">
              <a:latin typeface="Times New Roman" charset="0"/>
              <a:ea typeface="ＭＳ Ｐゴシック" charset="0"/>
            </a:endParaRPr>
          </a:p>
          <a:p>
            <a:pPr eaLnBrk="1" hangingPunct="1">
              <a:lnSpc>
                <a:spcPct val="80000"/>
              </a:lnSpc>
            </a:pPr>
            <a:endParaRPr lang="zh-CN" altLang="en-US" sz="2000">
              <a:latin typeface="Times New Roman" charset="0"/>
              <a:ea typeface="ＭＳ Ｐゴシック" charset="0"/>
            </a:endParaRPr>
          </a:p>
          <a:p>
            <a:pPr eaLnBrk="1" hangingPunct="1">
              <a:lnSpc>
                <a:spcPct val="80000"/>
              </a:lnSpc>
            </a:pPr>
            <a:endParaRPr lang="zh-CN" altLang="en-US" sz="2000">
              <a:latin typeface="Times New Roman" charset="0"/>
              <a:ea typeface="ＭＳ Ｐゴシック" charset="0"/>
            </a:endParaRPr>
          </a:p>
          <a:p>
            <a:pPr eaLnBrk="1" hangingPunct="1">
              <a:lnSpc>
                <a:spcPct val="80000"/>
              </a:lnSpc>
            </a:pPr>
            <a:endParaRPr lang="en-US" altLang="zh-CN" sz="2000">
              <a:latin typeface="Times New Roman" charset="0"/>
              <a:ea typeface="ＭＳ Ｐゴシック" charset="0"/>
            </a:endParaRPr>
          </a:p>
          <a:p>
            <a:pPr eaLnBrk="1" hangingPunct="1">
              <a:lnSpc>
                <a:spcPct val="80000"/>
              </a:lnSpc>
            </a:pPr>
            <a:r>
              <a:rPr lang="zh-CN" altLang="en-US" sz="2000">
                <a:latin typeface="Times New Roman" charset="0"/>
                <a:ea typeface="ＭＳ Ｐゴシック" charset="0"/>
              </a:rPr>
              <a:t>对应的函数表达式为：</a:t>
            </a:r>
          </a:p>
          <a:p>
            <a:pPr eaLnBrk="1" hangingPunct="1">
              <a:lnSpc>
                <a:spcPct val="80000"/>
              </a:lnSpc>
            </a:pPr>
            <a:endParaRPr lang="zh-CN" altLang="en-US" sz="2000">
              <a:latin typeface="Times New Roman" charset="0"/>
              <a:ea typeface="ＭＳ Ｐゴシック" charset="0"/>
            </a:endParaRPr>
          </a:p>
          <a:p>
            <a:pPr eaLnBrk="1" hangingPunct="1">
              <a:lnSpc>
                <a:spcPct val="80000"/>
              </a:lnSpc>
            </a:pPr>
            <a:endParaRPr lang="zh-CN" altLang="en-US" sz="2000">
              <a:latin typeface="Times New Roman" charset="0"/>
              <a:ea typeface="ＭＳ Ｐゴシック" charset="0"/>
            </a:endParaRPr>
          </a:p>
          <a:p>
            <a:pPr eaLnBrk="1" hangingPunct="1">
              <a:lnSpc>
                <a:spcPct val="80000"/>
              </a:lnSpc>
            </a:pPr>
            <a:endParaRPr lang="zh-CN" altLang="en-US" sz="2000">
              <a:latin typeface="Times New Roman" charset="0"/>
              <a:ea typeface="ＭＳ Ｐゴシック" charset="0"/>
            </a:endParaRPr>
          </a:p>
          <a:p>
            <a:pPr eaLnBrk="1" hangingPunct="1">
              <a:lnSpc>
                <a:spcPct val="80000"/>
              </a:lnSpc>
            </a:pPr>
            <a:endParaRPr lang="en-US" altLang="zh-CN" sz="2000">
              <a:latin typeface="Times New Roman" charset="0"/>
              <a:ea typeface="ＭＳ Ｐゴシック" charset="0"/>
            </a:endParaRPr>
          </a:p>
          <a:p>
            <a:pPr eaLnBrk="1" hangingPunct="1">
              <a:lnSpc>
                <a:spcPct val="80000"/>
              </a:lnSpc>
            </a:pPr>
            <a:r>
              <a:rPr lang="en-US" altLang="zh-CN" sz="2000">
                <a:latin typeface="Times New Roman" charset="0"/>
                <a:ea typeface="ＭＳ Ｐゴシック" charset="0"/>
              </a:rPr>
              <a:t>5-18 imfilter</a:t>
            </a:r>
            <a:r>
              <a:rPr lang="zh-CN" altLang="en-US" sz="2000">
                <a:latin typeface="Times New Roman" charset="0"/>
                <a:ea typeface="ＭＳ Ｐゴシック" charset="0"/>
              </a:rPr>
              <a:t>图像平滑</a:t>
            </a:r>
          </a:p>
          <a:p>
            <a:pPr eaLnBrk="1" hangingPunct="1">
              <a:lnSpc>
                <a:spcPct val="80000"/>
              </a:lnSpc>
            </a:pPr>
            <a:r>
              <a:rPr lang="en-US" altLang="zh-CN" sz="2000">
                <a:latin typeface="Times New Roman" charset="0"/>
                <a:ea typeface="ＭＳ Ｐゴシック" charset="0"/>
              </a:rPr>
              <a:t>5-19 conv2</a:t>
            </a:r>
            <a:r>
              <a:rPr lang="zh-CN" altLang="en-US" sz="2000">
                <a:latin typeface="Times New Roman" charset="0"/>
                <a:ea typeface="ＭＳ Ｐゴシック" charset="0"/>
              </a:rPr>
              <a:t>二维卷积函数</a:t>
            </a:r>
          </a:p>
        </p:txBody>
      </p:sp>
      <p:pic>
        <p:nvPicPr>
          <p:cNvPr id="716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538" y="3556000"/>
            <a:ext cx="1311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4914900"/>
            <a:ext cx="6254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p:nvPr>
        </p:nvSpPr>
        <p:spPr>
          <a:xfrm>
            <a:off x="2351088" y="4763"/>
            <a:ext cx="6164262" cy="1325562"/>
          </a:xfrm>
        </p:spPr>
        <p:txBody>
          <a:bodyPr/>
          <a:lstStyle/>
          <a:p>
            <a:pPr defTabSz="914400" eaLnBrk="1" hangingPunct="1">
              <a:lnSpc>
                <a:spcPct val="100000"/>
              </a:lnSpc>
            </a:pPr>
            <a:r>
              <a:rPr lang="zh-CN" altLang="en-US">
                <a:solidFill>
                  <a:schemeClr val="tx2"/>
                </a:solidFill>
                <a:latin typeface="Arial" charset="0"/>
                <a:ea typeface="黑体" charset="0"/>
                <a:cs typeface="黑体" charset="0"/>
              </a:rPr>
              <a:t>对图像进行均值滤波</a:t>
            </a:r>
          </a:p>
        </p:txBody>
      </p:sp>
      <p:sp>
        <p:nvSpPr>
          <p:cNvPr id="72706" name="内容占位符 2"/>
          <p:cNvSpPr>
            <a:spLocks noGrp="1"/>
          </p:cNvSpPr>
          <p:nvPr>
            <p:ph idx="1"/>
          </p:nvPr>
        </p:nvSpPr>
        <p:spPr>
          <a:xfrm>
            <a:off x="2571750" y="1217613"/>
            <a:ext cx="3881438" cy="4594225"/>
          </a:xfrm>
        </p:spPr>
        <p:txBody>
          <a:bodyPr/>
          <a:lstStyle/>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5-18</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clear all; close all;</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I=imread('coins.png');</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J=</a:t>
            </a:r>
            <a:r>
              <a:rPr lang="en-US" altLang="zh-CN" sz="1800">
                <a:solidFill>
                  <a:srgbClr val="FF0066"/>
                </a:solidFill>
                <a:latin typeface="Arial" charset="0"/>
                <a:ea typeface="黑体" charset="0"/>
                <a:cs typeface="黑体" charset="0"/>
              </a:rPr>
              <a:t>imnoise</a:t>
            </a:r>
            <a:r>
              <a:rPr lang="en-US" altLang="zh-CN" sz="1800">
                <a:solidFill>
                  <a:schemeClr val="tx2"/>
                </a:solidFill>
                <a:latin typeface="Arial" charset="0"/>
                <a:ea typeface="黑体" charset="0"/>
                <a:cs typeface="黑体" charset="0"/>
              </a:rPr>
              <a:t>(I, 'salt &amp; pepper', 0.02);</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h=ones(3,3)/5;</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h(1,1)=0;   h(1,3)=0;</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h(3,1)=0;   h(1,3)=0;</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K=</a:t>
            </a:r>
            <a:r>
              <a:rPr lang="en-US" altLang="zh-CN" sz="1800">
                <a:solidFill>
                  <a:srgbClr val="FF0066"/>
                </a:solidFill>
                <a:latin typeface="Arial" charset="0"/>
                <a:ea typeface="黑体" charset="0"/>
                <a:cs typeface="黑体" charset="0"/>
              </a:rPr>
              <a:t>imfilter</a:t>
            </a:r>
            <a:r>
              <a:rPr lang="en-US" altLang="zh-CN" sz="1800">
                <a:solidFill>
                  <a:schemeClr val="tx2"/>
                </a:solidFill>
                <a:latin typeface="Arial" charset="0"/>
                <a:ea typeface="黑体" charset="0"/>
                <a:cs typeface="黑体" charset="0"/>
              </a:rPr>
              <a:t>(J, h);</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figure;</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subplot(131);</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imshow(I);</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subplot(132);</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imshow(J);</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subplot(133);</a:t>
            </a:r>
          </a:p>
          <a:p>
            <a:pPr marL="0" indent="0" defTabSz="914400" eaLnBrk="1" hangingPunct="1">
              <a:spcBef>
                <a:spcPct val="18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imshow(K);</a:t>
            </a:r>
            <a:endParaRPr lang="zh-CN" altLang="en-US" sz="1800">
              <a:solidFill>
                <a:schemeClr val="tx2"/>
              </a:solidFill>
              <a:latin typeface="Arial" charset="0"/>
              <a:ea typeface="黑体" charset="0"/>
              <a:cs typeface="黑体"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noChangeArrowheads="1"/>
          </p:cNvSpPr>
          <p:nvPr>
            <p:ph type="title"/>
          </p:nvPr>
        </p:nvSpPr>
        <p:spPr>
          <a:xfrm>
            <a:off x="2351088" y="4763"/>
            <a:ext cx="6164262" cy="1325562"/>
          </a:xfrm>
        </p:spPr>
        <p:txBody>
          <a:bodyPr/>
          <a:lstStyle/>
          <a:p>
            <a:pPr eaLnBrk="1" hangingPunct="1"/>
            <a:r>
              <a:rPr lang="en-US" altLang="zh-CN">
                <a:latin typeface="Times New Roman" charset="0"/>
                <a:ea typeface="ＭＳ Ｐゴシック" charset="0"/>
              </a:rPr>
              <a:t>5.3  空域内的图像增强</a:t>
            </a:r>
          </a:p>
        </p:txBody>
      </p:sp>
      <p:sp>
        <p:nvSpPr>
          <p:cNvPr id="20482" name="内容占位符 2"/>
          <p:cNvSpPr>
            <a:spLocks noGrp="1"/>
          </p:cNvSpPr>
          <p:nvPr>
            <p:ph idx="1"/>
          </p:nvPr>
        </p:nvSpPr>
        <p:spPr>
          <a:xfrm>
            <a:off x="628650" y="1676400"/>
            <a:ext cx="7886700" cy="4092575"/>
          </a:xfrm>
        </p:spPr>
        <p:txBody>
          <a:bodyPr/>
          <a:lstStyle/>
          <a:p>
            <a:pPr eaLnBrk="1" hangingPunct="1"/>
            <a:r>
              <a:rPr lang="zh-CN" altLang="en-US">
                <a:latin typeface="Times New Roman" charset="0"/>
                <a:ea typeface="ＭＳ Ｐゴシック" charset="0"/>
              </a:rPr>
              <a:t>空域内的图像增强就是在空间域内</a:t>
            </a:r>
            <a:r>
              <a:rPr lang="zh-CN" altLang="en-US" b="1">
                <a:solidFill>
                  <a:srgbClr val="FF0066"/>
                </a:solidFill>
                <a:latin typeface="Times New Roman" charset="0"/>
                <a:ea typeface="ＭＳ Ｐゴシック" charset="0"/>
              </a:rPr>
              <a:t>调整灰度图像的明暗对比度</a:t>
            </a:r>
            <a:r>
              <a:rPr lang="zh-CN" altLang="en-US">
                <a:latin typeface="Times New Roman" charset="0"/>
                <a:ea typeface="ＭＳ Ｐゴシック" charset="0"/>
              </a:rPr>
              <a:t>，是对图像中各个像素的灰度值直接进行处理。常用的方法包括</a:t>
            </a:r>
          </a:p>
          <a:p>
            <a:pPr eaLnBrk="1" hangingPunct="1">
              <a:buFont typeface="Wingdings" panose="05000000000000000000" charset="0"/>
              <a:buNone/>
            </a:pPr>
            <a:endParaRPr lang="zh-CN" altLang="en-US">
              <a:latin typeface="Times New Roman" charset="0"/>
              <a:ea typeface="ＭＳ Ｐゴシック" charset="0"/>
            </a:endParaRPr>
          </a:p>
          <a:p>
            <a:pPr lvl="1" eaLnBrk="1" hangingPunct="1"/>
            <a:r>
              <a:rPr lang="zh-CN" altLang="en-US" sz="2300">
                <a:latin typeface="Times New Roman" charset="0"/>
                <a:ea typeface="楷体" charset="0"/>
              </a:rPr>
              <a:t>灰度变换增强</a:t>
            </a:r>
          </a:p>
          <a:p>
            <a:pPr lvl="1" eaLnBrk="1" hangingPunct="1"/>
            <a:r>
              <a:rPr lang="zh-CN" altLang="en-US" sz="2300">
                <a:latin typeface="Times New Roman" charset="0"/>
                <a:ea typeface="楷体" charset="0"/>
              </a:rPr>
              <a:t>直方图增强。</a:t>
            </a:r>
          </a:p>
          <a:p>
            <a:pPr lvl="1" eaLnBrk="1" hangingPunct="1">
              <a:buFont typeface="Wingdings" panose="05000000000000000000" charset="0"/>
              <a:buNone/>
            </a:pPr>
            <a:endParaRPr lang="zh-CN" altLang="en-US" sz="2300">
              <a:latin typeface="Times New Roman" charset="0"/>
              <a:ea typeface="楷体" charset="0"/>
            </a:endParaRPr>
          </a:p>
          <a:p>
            <a:pPr eaLnBrk="1" hangingPunct="1"/>
            <a:r>
              <a:rPr lang="zh-CN" altLang="en-US">
                <a:latin typeface="Times New Roman" charset="0"/>
                <a:ea typeface="ＭＳ Ｐゴシック" charset="0"/>
              </a:rPr>
              <a:t>下面分别进行介绍。</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pic>
        <p:nvPicPr>
          <p:cNvPr id="73730" name="内容占位符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88913"/>
            <a:ext cx="9120188" cy="5680075"/>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2351088" y="4763"/>
            <a:ext cx="6164262" cy="1325562"/>
          </a:xfrm>
        </p:spPr>
        <p:txBody>
          <a:bodyPr/>
          <a:lstStyle/>
          <a:p>
            <a:endParaRPr lang="en-US">
              <a:latin typeface="楷体" charset="0"/>
              <a:ea typeface="楷体" charset="0"/>
            </a:endParaRPr>
          </a:p>
        </p:txBody>
      </p:sp>
      <p:pic>
        <p:nvPicPr>
          <p:cNvPr id="75778" name="Content Placeholder 3" descr="Screen Shot 2018-05-03 at 4.19.13 PM.png"/>
          <p:cNvPicPr>
            <a:picLocks noGrp="1" noChangeAspect="1"/>
          </p:cNvPicPr>
          <p:nvPr>
            <p:ph idx="1"/>
          </p:nvPr>
        </p:nvPicPr>
        <p:blipFill>
          <a:blip r:embed="rId2">
            <a:extLst>
              <a:ext uri="{28A0092B-C50C-407E-A947-70E740481C1C}">
                <a14:useLocalDpi xmlns:a14="http://schemas.microsoft.com/office/drawing/2010/main" val="0"/>
              </a:ext>
            </a:extLst>
          </a:blip>
          <a:srcRect t="681" b="681"/>
          <a:stretch>
            <a:fillRect/>
          </a:stretch>
        </p:blipFill>
        <p:spPr>
          <a:xfrm>
            <a:off x="-12700" y="2522538"/>
            <a:ext cx="4872038" cy="2528887"/>
          </a:xfrm>
        </p:spPr>
      </p:pic>
      <p:sp>
        <p:nvSpPr>
          <p:cNvPr id="75779" name="TextBox 4"/>
          <p:cNvSpPr txBox="1">
            <a:spLocks noChangeArrowheads="1"/>
          </p:cNvSpPr>
          <p:nvPr/>
        </p:nvSpPr>
        <p:spPr bwMode="auto">
          <a:xfrm>
            <a:off x="1979613" y="2276475"/>
            <a:ext cx="766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sz="1800"/>
              <a:t>FULL</a:t>
            </a:r>
          </a:p>
        </p:txBody>
      </p:sp>
      <p:pic>
        <p:nvPicPr>
          <p:cNvPr id="75780" name="Picture 5" descr="Screen Shot 2018-05-03 at 4.24.22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2708275"/>
            <a:ext cx="3406775"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Box 6"/>
          <p:cNvSpPr txBox="1">
            <a:spLocks noChangeArrowheads="1"/>
          </p:cNvSpPr>
          <p:nvPr/>
        </p:nvSpPr>
        <p:spPr bwMode="auto">
          <a:xfrm>
            <a:off x="6516688" y="2276475"/>
            <a:ext cx="844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sz="1800"/>
              <a:t>SAME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noChangeArrowheads="1"/>
          </p:cNvSpPr>
          <p:nvPr>
            <p:ph type="title"/>
          </p:nvPr>
        </p:nvSpPr>
        <p:spPr>
          <a:xfrm>
            <a:off x="2351088" y="4763"/>
            <a:ext cx="6164262" cy="1325562"/>
          </a:xfrm>
        </p:spPr>
        <p:txBody>
          <a:bodyPr/>
          <a:lstStyle/>
          <a:p>
            <a:pPr eaLnBrk="1" hangingPunct="1"/>
            <a:r>
              <a:rPr lang="zh-CN" altLang="en-US">
                <a:latin typeface="方正大标宋简体" charset="0"/>
                <a:ea typeface="ＭＳ Ｐゴシック" charset="0"/>
              </a:rPr>
              <a:t>图像噪声模型</a:t>
            </a:r>
            <a:endParaRPr lang="zh-CN" altLang="en-US">
              <a:latin typeface="Times New Roman" charset="0"/>
              <a:ea typeface="ＭＳ Ｐゴシック" charset="0"/>
            </a:endParaRPr>
          </a:p>
        </p:txBody>
      </p:sp>
      <p:sp>
        <p:nvSpPr>
          <p:cNvPr id="76802" name="内容占位符 2"/>
          <p:cNvSpPr>
            <a:spLocks noGrp="1" noChangeArrowheads="1"/>
          </p:cNvSpPr>
          <p:nvPr>
            <p:ph idx="1"/>
          </p:nvPr>
        </p:nvSpPr>
        <p:spPr>
          <a:xfrm>
            <a:off x="628650" y="1679575"/>
            <a:ext cx="7886700" cy="4092575"/>
          </a:xfrm>
        </p:spPr>
        <p:txBody>
          <a:bodyPr/>
          <a:lstStyle/>
          <a:p>
            <a:pPr eaLnBrk="1" hangingPunct="1">
              <a:lnSpc>
                <a:spcPct val="120000"/>
              </a:lnSpc>
            </a:pPr>
            <a:r>
              <a:rPr lang="zh-CN" altLang="en-US" sz="2000">
                <a:latin typeface="Times New Roman" charset="0"/>
                <a:ea typeface="ＭＳ Ｐゴシック" charset="0"/>
              </a:rPr>
              <a:t>数字图像的噪声主要来自图像的采集和传输过程。图像传感器的工作受到各种因素的影响。例如在使用</a:t>
            </a:r>
            <a:r>
              <a:rPr lang="en-US" altLang="zh-CN" sz="2000">
                <a:latin typeface="Times New Roman" charset="0"/>
                <a:ea typeface="ＭＳ Ｐゴシック" charset="0"/>
              </a:rPr>
              <a:t>CCD</a:t>
            </a:r>
            <a:r>
              <a:rPr lang="zh-CN" altLang="en-US" sz="2000">
                <a:latin typeface="Times New Roman" charset="0"/>
                <a:ea typeface="ＭＳ Ｐゴシック" charset="0"/>
              </a:rPr>
              <a:t>摄像机获取图像时，光照强度和传感器的温度是产生噪声的主要原因。图像在传输过程中也会受到噪声的干扰。</a:t>
            </a:r>
            <a:endParaRPr lang="en-US" altLang="zh-CN" sz="2000">
              <a:latin typeface="Times New Roman" charset="0"/>
              <a:ea typeface="ＭＳ Ｐゴシック" charset="0"/>
            </a:endParaRPr>
          </a:p>
          <a:p>
            <a:pPr lvl="1" eaLnBrk="1" hangingPunct="1">
              <a:lnSpc>
                <a:spcPct val="120000"/>
              </a:lnSpc>
            </a:pPr>
            <a:r>
              <a:rPr lang="zh-TW" altLang="en-US" sz="1600">
                <a:latin typeface="Times New Roman" charset="0"/>
                <a:ea typeface="楷体" charset="0"/>
              </a:rPr>
              <a:t>加性噪声一般指热噪声、散弹噪声等，它们与信号的关系是相加，不管有没有信号，噪声都存在。一般通信中把加性随机性看成是系统的背景噪声。</a:t>
            </a:r>
          </a:p>
          <a:p>
            <a:pPr lvl="1" eaLnBrk="1" hangingPunct="1">
              <a:lnSpc>
                <a:spcPct val="120000"/>
              </a:lnSpc>
            </a:pPr>
            <a:endParaRPr lang="zh-TW" altLang="en-US" sz="1600">
              <a:latin typeface="Times New Roman" charset="0"/>
              <a:ea typeface="楷体" charset="0"/>
            </a:endParaRPr>
          </a:p>
          <a:p>
            <a:pPr lvl="1" eaLnBrk="1" hangingPunct="1">
              <a:lnSpc>
                <a:spcPct val="120000"/>
              </a:lnSpc>
            </a:pPr>
            <a:r>
              <a:rPr lang="zh-TW" altLang="en-US" sz="1600">
                <a:latin typeface="Times New Roman" charset="0"/>
                <a:ea typeface="楷体" charset="0"/>
              </a:rPr>
              <a:t>乘性噪声一般由信道不理想引起，它们与信号的关系是相乘，信号在它在，信号不在他也就不在。乘性随机性看成系统的时变性（如衰落或者多普勒）或者非线性所造成的。</a:t>
            </a:r>
            <a:endParaRPr lang="zh-CN" altLang="en-US" sz="1600">
              <a:latin typeface="Times New Roman" charset="0"/>
              <a:ea typeface="楷体"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noChangeArrowheads="1"/>
          </p:cNvSpPr>
          <p:nvPr>
            <p:ph type="title"/>
          </p:nvPr>
        </p:nvSpPr>
        <p:spPr>
          <a:xfrm>
            <a:off x="2351088" y="4763"/>
            <a:ext cx="6164262" cy="1325562"/>
          </a:xfrm>
        </p:spPr>
        <p:txBody>
          <a:bodyPr/>
          <a:lstStyle/>
          <a:p>
            <a:pPr eaLnBrk="1" hangingPunct="1"/>
            <a:r>
              <a:rPr lang="en-US" altLang="zh-CN">
                <a:latin typeface="方正大标宋简体" charset="0"/>
                <a:ea typeface="ＭＳ Ｐゴシック" charset="0"/>
              </a:rPr>
              <a:t>6.2.1  </a:t>
            </a:r>
            <a:r>
              <a:rPr lang="zh-CN" altLang="en-US">
                <a:latin typeface="方正大标宋简体" charset="0"/>
                <a:ea typeface="ＭＳ Ｐゴシック" charset="0"/>
              </a:rPr>
              <a:t>噪声介绍</a:t>
            </a:r>
            <a:endParaRPr lang="zh-CN" altLang="en-US">
              <a:latin typeface="Times New Roman" charset="0"/>
              <a:ea typeface="ＭＳ Ｐゴシック" charset="0"/>
            </a:endParaRPr>
          </a:p>
        </p:txBody>
      </p:sp>
      <p:sp>
        <p:nvSpPr>
          <p:cNvPr id="77826" name="内容占位符 2"/>
          <p:cNvSpPr>
            <a:spLocks noGrp="1" noChangeArrowheads="1"/>
          </p:cNvSpPr>
          <p:nvPr>
            <p:ph idx="1"/>
          </p:nvPr>
        </p:nvSpPr>
        <p:spPr>
          <a:xfrm>
            <a:off x="628650" y="1966913"/>
            <a:ext cx="7886700" cy="4092575"/>
          </a:xfrm>
        </p:spPr>
        <p:txBody>
          <a:bodyPr/>
          <a:lstStyle/>
          <a:p>
            <a:pPr eaLnBrk="1" hangingPunct="1"/>
            <a:r>
              <a:rPr lang="zh-CN" altLang="en-US" sz="2000">
                <a:latin typeface="Times New Roman" charset="0"/>
                <a:ea typeface="ＭＳ Ｐゴシック" charset="0"/>
              </a:rPr>
              <a:t>噪声是不可预测的，只能用概率统计方法来认识的随机误差。下面介绍常见的噪声</a:t>
            </a:r>
            <a:r>
              <a:rPr lang="en-US" altLang="zh-CN" sz="2000">
                <a:latin typeface="Times New Roman" charset="0"/>
                <a:ea typeface="ＭＳ Ｐゴシック" charset="0"/>
              </a:rPr>
              <a:t>:</a:t>
            </a:r>
            <a:endParaRPr lang="zh-CN" altLang="en-US" sz="2000">
              <a:latin typeface="Times New Roman" charset="0"/>
              <a:ea typeface="ＭＳ Ｐゴシック" charset="0"/>
            </a:endParaRPr>
          </a:p>
          <a:p>
            <a:pPr eaLnBrk="1" hangingPunct="1"/>
            <a:r>
              <a:rPr lang="en-US" altLang="zh-CN" sz="2000">
                <a:latin typeface="黑体" charset="0"/>
                <a:ea typeface="ＭＳ Ｐゴシック" charset="0"/>
              </a:rPr>
              <a:t>1</a:t>
            </a:r>
            <a:r>
              <a:rPr lang="zh-CN" altLang="en-US" sz="2000">
                <a:latin typeface="黑体" charset="0"/>
                <a:ea typeface="ＭＳ Ｐゴシック" charset="0"/>
              </a:rPr>
              <a:t>、高斯噪声</a:t>
            </a:r>
          </a:p>
          <a:p>
            <a:pPr eaLnBrk="1" hangingPunct="1"/>
            <a:r>
              <a:rPr lang="en-US" altLang="zh-CN" sz="2000">
                <a:latin typeface="黑体" charset="0"/>
                <a:ea typeface="ＭＳ Ｐゴシック" charset="0"/>
              </a:rPr>
              <a:t>2</a:t>
            </a:r>
            <a:r>
              <a:rPr lang="zh-CN" altLang="en-US" sz="2000">
                <a:latin typeface="黑体" charset="0"/>
                <a:ea typeface="ＭＳ Ｐゴシック" charset="0"/>
              </a:rPr>
              <a:t>、椒盐噪声</a:t>
            </a:r>
          </a:p>
          <a:p>
            <a:pPr eaLnBrk="1" hangingPunct="1"/>
            <a:r>
              <a:rPr lang="en-US" altLang="zh-CN" sz="2000">
                <a:latin typeface="黑体" charset="0"/>
                <a:ea typeface="ＭＳ Ｐゴシック" charset="0"/>
              </a:rPr>
              <a:t>3</a:t>
            </a:r>
            <a:r>
              <a:rPr lang="zh-CN" altLang="en-US" sz="2000">
                <a:latin typeface="黑体" charset="0"/>
                <a:ea typeface="ＭＳ Ｐゴシック" charset="0"/>
              </a:rPr>
              <a:t>、均匀分布噪声</a:t>
            </a:r>
          </a:p>
          <a:p>
            <a:pPr eaLnBrk="1" hangingPunct="1"/>
            <a:r>
              <a:rPr lang="en-US" altLang="zh-CN" sz="2000">
                <a:latin typeface="黑体" charset="0"/>
                <a:ea typeface="ＭＳ Ｐゴシック" charset="0"/>
              </a:rPr>
              <a:t>4</a:t>
            </a:r>
            <a:r>
              <a:rPr lang="zh-CN" altLang="en-US" sz="2000">
                <a:latin typeface="黑体" charset="0"/>
                <a:ea typeface="ＭＳ Ｐゴシック" charset="0"/>
              </a:rPr>
              <a:t>、指数分布噪声</a:t>
            </a:r>
          </a:p>
          <a:p>
            <a:pPr eaLnBrk="1" hangingPunct="1"/>
            <a:r>
              <a:rPr lang="en-US" altLang="zh-CN" sz="2000">
                <a:latin typeface="黑体" charset="0"/>
                <a:ea typeface="ＭＳ Ｐゴシック" charset="0"/>
              </a:rPr>
              <a:t>5</a:t>
            </a:r>
            <a:r>
              <a:rPr lang="zh-CN" altLang="en-US" sz="2000">
                <a:latin typeface="黑体" charset="0"/>
                <a:ea typeface="ＭＳ Ｐゴシック" charset="0"/>
              </a:rPr>
              <a:t>、伽玛分布噪声</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noChangeArrowheads="1"/>
          </p:cNvSpPr>
          <p:nvPr>
            <p:ph type="title"/>
          </p:nvPr>
        </p:nvSpPr>
        <p:spPr>
          <a:xfrm>
            <a:off x="2351088" y="4763"/>
            <a:ext cx="6164262" cy="1325562"/>
          </a:xfrm>
        </p:spPr>
        <p:txBody>
          <a:bodyPr/>
          <a:lstStyle/>
          <a:p>
            <a:pPr eaLnBrk="1" hangingPunct="1"/>
            <a:endParaRPr lang="zh-CN" altLang="en-US">
              <a:latin typeface="楷体" charset="0"/>
              <a:ea typeface="ＭＳ Ｐゴシック" charset="0"/>
            </a:endParaRPr>
          </a:p>
        </p:txBody>
      </p:sp>
      <p:pic>
        <p:nvPicPr>
          <p:cNvPr id="78850"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1563" y="1382713"/>
            <a:ext cx="7000875" cy="3990975"/>
          </a:xfrm>
        </p:spPr>
      </p:pic>
    </p:spTree>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1" name="标题 1"/>
          <p:cNvSpPr>
            <a:spLocks noGrp="1" noChangeArrowheads="1"/>
          </p:cNvSpPr>
          <p:nvPr>
            <p:ph type="title"/>
          </p:nvPr>
        </p:nvSpPr>
        <p:spPr>
          <a:xfrm>
            <a:off x="2665413" y="200025"/>
            <a:ext cx="2220912" cy="1011238"/>
          </a:xfrm>
        </p:spPr>
        <p:txBody>
          <a:bodyPr/>
          <a:lstStyle/>
          <a:p>
            <a:pPr defTabSz="914400" eaLnBrk="1" fontAlgn="auto" hangingPunct="1">
              <a:lnSpc>
                <a:spcPct val="100000"/>
              </a:lnSpc>
              <a:spcAft>
                <a:spcPts val="0"/>
              </a:spcAft>
              <a:defRPr/>
            </a:pPr>
            <a:r>
              <a:rPr lang="zh-CN" altLang="en-US" cap="all" dirty="0" smtClean="0">
                <a:solidFill>
                  <a:schemeClr val="tx2"/>
                </a:solidFill>
                <a:latin typeface="+mj-lt"/>
                <a:ea typeface="+mj-ea"/>
                <a:cs typeface="+mj-cs"/>
              </a:rPr>
              <a:t>白噪声</a:t>
            </a:r>
          </a:p>
        </p:txBody>
      </p:sp>
      <p:sp>
        <p:nvSpPr>
          <p:cNvPr id="79874" name="文本框 3"/>
          <p:cNvSpPr txBox="1">
            <a:spLocks noChangeArrowheads="1"/>
          </p:cNvSpPr>
          <p:nvPr/>
        </p:nvSpPr>
        <p:spPr bwMode="auto">
          <a:xfrm>
            <a:off x="714375" y="1428750"/>
            <a:ext cx="6929438"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latinLnBrk="1" hangingPunct="1"/>
            <a:r>
              <a:rPr lang="zh-CN" altLang="en-US" sz="1600">
                <a:latin typeface="Franklin Gothic Book" charset="0"/>
                <a:ea typeface="华文楷体" charset="0"/>
                <a:cs typeface="华文楷体" charset="0"/>
              </a:rPr>
              <a:t>白噪声是指在较宽的频率范围内，各等带宽的频带所含的噪声能量相等的噪声。犹如太阳光，全光谱。</a:t>
            </a:r>
          </a:p>
          <a:p>
            <a:pPr eaLnBrk="1" latinLnBrk="1" hangingPunct="1"/>
            <a:r>
              <a:rPr lang="zh-CN" altLang="en-US" sz="1600">
                <a:latin typeface="Franklin Gothic Book" charset="0"/>
                <a:ea typeface="华文楷体" charset="0"/>
                <a:cs typeface="华文楷体" charset="0"/>
              </a:rPr>
              <a:t>（white noise）是一种功率频谱密度为常数的随机信号或随机过程。换句话说，此信号在各个频段上的功率是一样的，由于白光是由各种频率（颜色）的单色光混合而成，因而此信号的这种具有平坦功率谱的性质被称作是“白色的”，此信号也因此被称作白噪声。</a:t>
            </a:r>
          </a:p>
          <a:p>
            <a:pPr eaLnBrk="1" latinLnBrk="1" hangingPunct="1"/>
            <a:r>
              <a:rPr lang="zh-CN" altLang="en-US" sz="1600">
                <a:latin typeface="Franklin Gothic Book" charset="0"/>
                <a:ea typeface="华文楷体" charset="0"/>
                <a:cs typeface="华文楷体" charset="0"/>
              </a:rPr>
              <a:t>相对的，其他不具有这一性质的噪声信号被称为有色噪声。</a:t>
            </a:r>
          </a:p>
          <a:p>
            <a:pPr eaLnBrk="1" latinLnBrk="1" hangingPunct="1"/>
            <a:r>
              <a:rPr lang="zh-CN" altLang="en-US" sz="1600">
                <a:latin typeface="Franklin Gothic Book" charset="0"/>
                <a:ea typeface="华文楷体" charset="0"/>
                <a:cs typeface="华文楷体" charset="0"/>
              </a:rPr>
              <a:t>一些紧急车辆的警报器也使用白噪声，因为白噪声能够穿过如城市中交通噪声这样的背景噪声并且不会引起反射，所以更加容易引起人们的注意。</a:t>
            </a:r>
            <a:endParaRPr lang="en-US" altLang="zh-CN" sz="1600">
              <a:latin typeface="Franklin Gothic Book" charset="0"/>
              <a:ea typeface="华文楷体" charset="0"/>
              <a:cs typeface="华文楷体" charset="0"/>
            </a:endParaRPr>
          </a:p>
          <a:p>
            <a:pPr eaLnBrk="1" latinLnBrk="1" hangingPunct="1"/>
            <a:r>
              <a:rPr lang="en-US" altLang="zh-CN" sz="1600">
                <a:latin typeface="Franklin Gothic Book" charset="0"/>
                <a:ea typeface="华文楷体" charset="0"/>
                <a:cs typeface="华文楷体" charset="0"/>
              </a:rPr>
              <a:t>	</a:t>
            </a:r>
            <a:r>
              <a:rPr lang="zh-CN" altLang="en-US" sz="1600">
                <a:latin typeface="Franklin Gothic Book" charset="0"/>
                <a:ea typeface="华文楷体" charset="0"/>
                <a:cs typeface="华文楷体" charset="0"/>
              </a:rPr>
              <a:t>白噪声可以助睡眠：</a:t>
            </a:r>
            <a:endParaRPr lang="en-US" altLang="zh-CN" sz="1600">
              <a:latin typeface="Franklin Gothic Book" charset="0"/>
              <a:ea typeface="华文楷体" charset="0"/>
              <a:cs typeface="华文楷体" charset="0"/>
            </a:endParaRPr>
          </a:p>
          <a:p>
            <a:pPr eaLnBrk="1" hangingPunct="1"/>
            <a:r>
              <a:rPr lang="zh-CN" altLang="en-US" sz="1600">
                <a:latin typeface="Franklin Gothic Book" charset="0"/>
                <a:ea typeface="华文楷体" charset="0"/>
                <a:cs typeface="华文楷体" charset="0"/>
              </a:rPr>
              <a:t>如果你是一名音乐家，在</a:t>
            </a:r>
            <a:r>
              <a:rPr lang="en-US" altLang="zh-CN" sz="1600">
                <a:latin typeface="Franklin Gothic Book" charset="0"/>
                <a:ea typeface="华文楷体" charset="0"/>
                <a:cs typeface="华文楷体" charset="0"/>
              </a:rPr>
              <a:t>middle C</a:t>
            </a:r>
            <a:r>
              <a:rPr lang="zh-CN" altLang="en-US" sz="1600">
                <a:latin typeface="Franklin Gothic Book" charset="0"/>
                <a:ea typeface="华文楷体" charset="0"/>
                <a:cs typeface="华文楷体" charset="0"/>
              </a:rPr>
              <a:t>调上演奏的声音频率大约是</a:t>
            </a:r>
            <a:r>
              <a:rPr lang="en-US" altLang="zh-CN" sz="1600">
                <a:latin typeface="Franklin Gothic Book" charset="0"/>
                <a:ea typeface="华文楷体" charset="0"/>
                <a:cs typeface="华文楷体" charset="0"/>
              </a:rPr>
              <a:t>261.6</a:t>
            </a:r>
            <a:r>
              <a:rPr lang="zh-CN" altLang="en-US" sz="1600">
                <a:latin typeface="Franklin Gothic Book" charset="0"/>
                <a:ea typeface="华文楷体" charset="0"/>
                <a:cs typeface="华文楷体" charset="0"/>
              </a:rPr>
              <a:t>赫兹。白噪声是所有频率相等音量的人耳能够听到的噪声，从低频到高频都有。如果用乐队打比方，白噪声就好像是一个超大型乐队，每个人演奏的调子略有不同。</a:t>
            </a:r>
            <a:endParaRPr lang="en-US" altLang="zh-CN" sz="1600">
              <a:latin typeface="Franklin Gothic Book" charset="0"/>
              <a:ea typeface="华文楷体" charset="0"/>
              <a:cs typeface="华文楷体" charset="0"/>
            </a:endParaRPr>
          </a:p>
          <a:p>
            <a:pPr eaLnBrk="1" hangingPunct="1"/>
            <a:endParaRPr lang="zh-CN" altLang="en-US" sz="1600">
              <a:latin typeface="Franklin Gothic Book" charset="0"/>
              <a:ea typeface="华文楷体" charset="0"/>
              <a:cs typeface="华文楷体" charset="0"/>
            </a:endParaRPr>
          </a:p>
          <a:p>
            <a:pPr eaLnBrk="1" hangingPunct="1"/>
            <a:r>
              <a:rPr lang="zh-CN" altLang="en-US" sz="1600">
                <a:latin typeface="Franklin Gothic Book" charset="0"/>
                <a:ea typeface="华文楷体" charset="0"/>
                <a:cs typeface="华文楷体" charset="0"/>
              </a:rPr>
              <a:t>夜里你被噪声惊醒，造成你醒来的原因不是噪声，而是声音的突然变化让你醒来。白噪声可以创造出面具效应，将环境中惊醒处于轻度睡眠的人的声音突变阻挡在外。“简单说在人睡觉时听觉依然在工作，”神经科学家</a:t>
            </a:r>
            <a:r>
              <a:rPr lang="en-US" altLang="zh-CN" sz="1600">
                <a:latin typeface="Franklin Gothic Book" charset="0"/>
                <a:ea typeface="华文楷体" charset="0"/>
                <a:cs typeface="华文楷体" charset="0"/>
              </a:rPr>
              <a:t>Seth S. Horowitz</a:t>
            </a:r>
            <a:r>
              <a:rPr lang="zh-CN" altLang="en-US" sz="1600">
                <a:latin typeface="Franklin Gothic Book" charset="0"/>
                <a:ea typeface="华文楷体" charset="0"/>
                <a:cs typeface="华文楷体" charset="0"/>
              </a:rPr>
              <a:t>说，他著有</a:t>
            </a:r>
            <a:r>
              <a:rPr lang="en-US" altLang="zh-CN" sz="1600">
                <a:latin typeface="Franklin Gothic Book" charset="0"/>
                <a:ea typeface="华文楷体" charset="0"/>
                <a:cs typeface="华文楷体" charset="0"/>
              </a:rPr>
              <a:t>《</a:t>
            </a:r>
            <a:r>
              <a:rPr lang="zh-CN" altLang="en-US" sz="1600">
                <a:latin typeface="Franklin Gothic Book" charset="0"/>
                <a:ea typeface="华文楷体" charset="0"/>
                <a:cs typeface="华文楷体" charset="0"/>
              </a:rPr>
              <a:t>全面感官：听觉如何塑造思维</a:t>
            </a:r>
            <a:r>
              <a:rPr lang="en-US" altLang="zh-CN" sz="1600">
                <a:latin typeface="Franklin Gothic Book" charset="0"/>
                <a:ea typeface="华文楷体" charset="0"/>
                <a:cs typeface="华文楷体" charset="0"/>
              </a:rPr>
              <a:t>》</a:t>
            </a:r>
            <a:r>
              <a:rPr lang="zh-CN" altLang="en-US" sz="1600">
                <a:latin typeface="Franklin Gothic Book" charset="0"/>
                <a:ea typeface="华文楷体" charset="0"/>
                <a:cs typeface="华文楷体" charset="0"/>
              </a:rPr>
              <a:t>一书。</a:t>
            </a:r>
          </a:p>
          <a:p>
            <a:pPr eaLnBrk="1" latinLnBrk="1" hangingPunct="1"/>
            <a:endParaRPr lang="zh-CN" altLang="en-US" sz="1600">
              <a:latin typeface="Franklin Gothic Book" charset="0"/>
              <a:ea typeface="华文楷体" charset="0"/>
              <a:cs typeface="华文楷体" charset="0"/>
            </a:endParaRPr>
          </a:p>
        </p:txBody>
      </p:sp>
    </p:spTree>
  </p:cSld>
  <p:clrMapOvr>
    <a:masterClrMapping/>
  </p:clrMapOvr>
  <p:transition xmlns:p14="http://schemas.microsoft.com/office/powerpoint/2010/mai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内容占位符 2"/>
          <p:cNvSpPr>
            <a:spLocks noGrp="1" noChangeArrowheads="1"/>
          </p:cNvSpPr>
          <p:nvPr>
            <p:ph idx="1"/>
          </p:nvPr>
        </p:nvSpPr>
        <p:spPr>
          <a:xfrm>
            <a:off x="714375" y="1524000"/>
            <a:ext cx="7886700" cy="4092575"/>
          </a:xfrm>
        </p:spPr>
        <p:txBody>
          <a:bodyPr/>
          <a:lstStyle/>
          <a:p>
            <a:pPr eaLnBrk="1" hangingPunct="1"/>
            <a:r>
              <a:rPr lang="zh-CN" altLang="en-US" sz="2000">
                <a:latin typeface="Times New Roman" charset="0"/>
                <a:ea typeface="ＭＳ Ｐゴシック" charset="0"/>
              </a:rPr>
              <a:t>在</a:t>
            </a:r>
            <a:r>
              <a:rPr lang="en-US" altLang="zh-CN" sz="2000">
                <a:latin typeface="Times New Roman" charset="0"/>
                <a:ea typeface="ＭＳ Ｐゴシック" charset="0"/>
              </a:rPr>
              <a:t>MATLAB</a:t>
            </a:r>
            <a:r>
              <a:rPr lang="zh-CN" altLang="en-US" sz="2000">
                <a:latin typeface="Times New Roman" charset="0"/>
                <a:ea typeface="ＭＳ Ｐゴシック" charset="0"/>
              </a:rPr>
              <a:t>中，可以通过函数</a:t>
            </a:r>
            <a:r>
              <a:rPr lang="en-US" altLang="zh-CN" sz="2000">
                <a:latin typeface="Times New Roman" charset="0"/>
                <a:ea typeface="ＭＳ Ｐゴシック" charset="0"/>
              </a:rPr>
              <a:t>imnoise( )</a:t>
            </a:r>
            <a:r>
              <a:rPr lang="zh-CN" altLang="en-US" sz="2000">
                <a:latin typeface="Times New Roman" charset="0"/>
                <a:ea typeface="ＭＳ Ｐゴシック" charset="0"/>
              </a:rPr>
              <a:t>给图像添加噪声，该函数可以得到高斯分布噪声、椒盐噪声、泊松分布噪声和乘性噪声。该函数的调用格式为：</a:t>
            </a:r>
          </a:p>
          <a:p>
            <a:pPr eaLnBrk="1" hangingPunct="1"/>
            <a:r>
              <a:rPr lang="en-US" altLang="zh-CN" sz="2000">
                <a:latin typeface="Times New Roman" charset="0"/>
                <a:ea typeface="ＭＳ Ｐゴシック" charset="0"/>
              </a:rPr>
              <a:t>J=imnoise(I, type, parameters)</a:t>
            </a:r>
            <a:r>
              <a:rPr lang="zh-CN" altLang="en-US" sz="2000">
                <a:latin typeface="Times New Roman" charset="0"/>
                <a:ea typeface="ＭＳ Ｐゴシック" charset="0"/>
              </a:rPr>
              <a:t>：该函数对图像</a:t>
            </a:r>
            <a:r>
              <a:rPr lang="en-US" altLang="zh-CN" sz="2000">
                <a:latin typeface="Times New Roman" charset="0"/>
                <a:ea typeface="ＭＳ Ｐゴシック" charset="0"/>
              </a:rPr>
              <a:t>I</a:t>
            </a:r>
            <a:r>
              <a:rPr lang="zh-CN" altLang="en-US" sz="2000">
                <a:latin typeface="Times New Roman" charset="0"/>
                <a:ea typeface="ＭＳ Ｐゴシック" charset="0"/>
              </a:rPr>
              <a:t>添加类型为</a:t>
            </a:r>
            <a:r>
              <a:rPr lang="en-US" altLang="zh-CN" sz="2000">
                <a:latin typeface="Times New Roman" charset="0"/>
                <a:ea typeface="ＭＳ Ｐゴシック" charset="0"/>
              </a:rPr>
              <a:t>type</a:t>
            </a:r>
            <a:r>
              <a:rPr lang="zh-CN" altLang="en-US" sz="2000">
                <a:latin typeface="Times New Roman" charset="0"/>
                <a:ea typeface="ＭＳ Ｐゴシック" charset="0"/>
              </a:rPr>
              <a:t>的噪声。参数</a:t>
            </a:r>
            <a:r>
              <a:rPr lang="en-US" altLang="zh-CN" sz="2000">
                <a:latin typeface="Times New Roman" charset="0"/>
                <a:ea typeface="ＭＳ Ｐゴシック" charset="0"/>
              </a:rPr>
              <a:t>type</a:t>
            </a:r>
            <a:r>
              <a:rPr lang="zh-CN" altLang="en-US" sz="2000">
                <a:latin typeface="Times New Roman" charset="0"/>
                <a:ea typeface="ＭＳ Ｐゴシック" charset="0"/>
              </a:rPr>
              <a:t>对应的噪声类型如下：</a:t>
            </a:r>
          </a:p>
          <a:p>
            <a:pPr eaLnBrk="1" hangingPunct="1"/>
            <a:r>
              <a:rPr lang="en-US" altLang="zh-CN" sz="2000">
                <a:latin typeface="Times New Roman" charset="0"/>
                <a:ea typeface="ＭＳ Ｐゴシック" charset="0"/>
              </a:rPr>
              <a:t>'gaussian'</a:t>
            </a:r>
            <a:r>
              <a:rPr lang="zh-CN" altLang="en-US" sz="2000">
                <a:latin typeface="Times New Roman" charset="0"/>
                <a:ea typeface="ＭＳ Ｐゴシック" charset="0"/>
              </a:rPr>
              <a:t>为高斯噪声；</a:t>
            </a:r>
          </a:p>
          <a:p>
            <a:pPr eaLnBrk="1" hangingPunct="1"/>
            <a:r>
              <a:rPr lang="en-US" altLang="zh-CN" sz="2000">
                <a:latin typeface="Times New Roman" charset="0"/>
                <a:ea typeface="ＭＳ Ｐゴシック" charset="0"/>
              </a:rPr>
              <a:t>'localvar'</a:t>
            </a:r>
            <a:r>
              <a:rPr lang="zh-CN" altLang="en-US" sz="2000">
                <a:latin typeface="Times New Roman" charset="0"/>
                <a:ea typeface="ＭＳ Ｐゴシック" charset="0"/>
              </a:rPr>
              <a:t>为</a:t>
            </a:r>
            <a:r>
              <a:rPr lang="en-US" altLang="zh-CN" sz="2000">
                <a:latin typeface="Times New Roman" charset="0"/>
                <a:ea typeface="ＭＳ Ｐゴシック" charset="0"/>
              </a:rPr>
              <a:t>0</a:t>
            </a:r>
            <a:r>
              <a:rPr lang="zh-CN" altLang="en-US" sz="2000">
                <a:latin typeface="Times New Roman" charset="0"/>
                <a:ea typeface="ＭＳ Ｐゴシック" charset="0"/>
              </a:rPr>
              <a:t>均值白噪声；</a:t>
            </a:r>
          </a:p>
          <a:p>
            <a:pPr eaLnBrk="1" hangingPunct="1"/>
            <a:r>
              <a:rPr lang="en-US" altLang="zh-CN" sz="2000">
                <a:latin typeface="Times New Roman" charset="0"/>
                <a:ea typeface="ＭＳ Ｐゴシック" charset="0"/>
              </a:rPr>
              <a:t>'poisson'</a:t>
            </a:r>
            <a:r>
              <a:rPr lang="zh-CN" altLang="en-US" sz="2000">
                <a:latin typeface="Times New Roman" charset="0"/>
                <a:ea typeface="ＭＳ Ｐゴシック" charset="0"/>
              </a:rPr>
              <a:t>为泊松噪声；</a:t>
            </a:r>
          </a:p>
          <a:p>
            <a:pPr eaLnBrk="1" hangingPunct="1"/>
            <a:r>
              <a:rPr lang="en-US" altLang="zh-CN" sz="2000">
                <a:latin typeface="Times New Roman" charset="0"/>
                <a:ea typeface="ＭＳ Ｐゴシック" charset="0"/>
              </a:rPr>
              <a:t>'salt &amp; pepper'</a:t>
            </a:r>
            <a:r>
              <a:rPr lang="zh-CN" altLang="en-US" sz="2000">
                <a:latin typeface="Times New Roman" charset="0"/>
                <a:ea typeface="ＭＳ Ｐゴシック" charset="0"/>
              </a:rPr>
              <a:t>为椒盐噪声；</a:t>
            </a:r>
          </a:p>
          <a:p>
            <a:pPr eaLnBrk="1" hangingPunct="1"/>
            <a:r>
              <a:rPr lang="en-US" altLang="zh-CN" sz="2000">
                <a:latin typeface="Times New Roman" charset="0"/>
                <a:ea typeface="ＭＳ Ｐゴシック" charset="0"/>
              </a:rPr>
              <a:t>'speckle'</a:t>
            </a:r>
            <a:r>
              <a:rPr lang="zh-CN" altLang="en-US" sz="2000">
                <a:latin typeface="Times New Roman" charset="0"/>
                <a:ea typeface="ＭＳ Ｐゴシック" charset="0"/>
              </a:rPr>
              <a:t>为乘性噪声。</a:t>
            </a:r>
          </a:p>
          <a:p>
            <a:pPr eaLnBrk="1" hangingPunct="1"/>
            <a:r>
              <a:rPr lang="zh-CN" altLang="en-US" sz="2000">
                <a:latin typeface="Times New Roman" charset="0"/>
                <a:ea typeface="ＭＳ Ｐゴシック" charset="0"/>
              </a:rPr>
              <a:t>参数</a:t>
            </a:r>
            <a:r>
              <a:rPr lang="en-US" altLang="zh-CN" sz="2000">
                <a:latin typeface="Times New Roman" charset="0"/>
                <a:ea typeface="ＭＳ Ｐゴシック" charset="0"/>
              </a:rPr>
              <a:t>parameters</a:t>
            </a:r>
            <a:r>
              <a:rPr lang="zh-CN" altLang="en-US" sz="2000">
                <a:latin typeface="Times New Roman" charset="0"/>
                <a:ea typeface="ＭＳ Ｐゴシック" charset="0"/>
              </a:rPr>
              <a:t>为对应噪声的参数，如果不设置</a:t>
            </a:r>
            <a:r>
              <a:rPr lang="en-US" altLang="zh-CN" sz="2000">
                <a:latin typeface="Times New Roman" charset="0"/>
                <a:ea typeface="ＭＳ Ｐゴシック" charset="0"/>
              </a:rPr>
              <a:t>parameters</a:t>
            </a:r>
            <a:r>
              <a:rPr lang="zh-CN" altLang="en-US" sz="2000">
                <a:latin typeface="Times New Roman" charset="0"/>
                <a:ea typeface="ＭＳ Ｐゴシック" charset="0"/>
              </a:rPr>
              <a:t>则采用系统的默认值。</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p:nvPr>
        </p:nvSpPr>
        <p:spPr>
          <a:xfrm>
            <a:off x="2351088" y="4763"/>
            <a:ext cx="6164262" cy="1325562"/>
          </a:xfrm>
        </p:spPr>
        <p:txBody>
          <a:bodyPr/>
          <a:lstStyle/>
          <a:p>
            <a:pPr defTabSz="914400" eaLnBrk="1" hangingPunct="1">
              <a:lnSpc>
                <a:spcPct val="100000"/>
              </a:lnSpc>
            </a:pPr>
            <a:r>
              <a:rPr lang="en-US" altLang="zh-CN">
                <a:solidFill>
                  <a:schemeClr val="tx2"/>
                </a:solidFill>
                <a:latin typeface="Arial" charset="0"/>
                <a:ea typeface="黑体" charset="0"/>
                <a:cs typeface="黑体" charset="0"/>
              </a:rPr>
              <a:t>imnoise</a:t>
            </a:r>
            <a:endParaRPr lang="zh-CN" altLang="en-US">
              <a:solidFill>
                <a:schemeClr val="tx2"/>
              </a:solidFill>
              <a:latin typeface="Arial" charset="0"/>
              <a:ea typeface="黑体" charset="0"/>
              <a:cs typeface="黑体" charset="0"/>
            </a:endParaRPr>
          </a:p>
        </p:txBody>
      </p:sp>
      <p:sp>
        <p:nvSpPr>
          <p:cNvPr id="21507" name="文本占位符 2"/>
          <p:cNvSpPr>
            <a:spLocks noGrp="1"/>
          </p:cNvSpPr>
          <p:nvPr>
            <p:ph idx="1"/>
          </p:nvPr>
        </p:nvSpPr>
        <p:spPr>
          <a:xfrm>
            <a:off x="628650" y="1420813"/>
            <a:ext cx="7886700" cy="4954587"/>
          </a:xfrm>
        </p:spPr>
        <p:txBody>
          <a:bodyPr>
            <a:normAutofit lnSpcReduction="10000"/>
          </a:bodyPr>
          <a:lstStyle/>
          <a:p>
            <a:pPr eaLnBrk="1" hangingPunct="1">
              <a:buSzPct val="70000"/>
              <a:defRPr/>
            </a:pPr>
            <a:r>
              <a:rPr lang="zh-CN" altLang="en-US" sz="1800">
                <a:latin typeface="华文楷体" charset="0"/>
                <a:ea typeface="华文楷体" charset="0"/>
                <a:cs typeface="华文楷体" charset="0"/>
              </a:rPr>
              <a:t>格式说明： </a:t>
            </a:r>
          </a:p>
          <a:p>
            <a:pPr eaLnBrk="1" hangingPunct="1">
              <a:buSzPct val="70000"/>
              <a:defRPr/>
            </a:pPr>
            <a:r>
              <a:rPr lang="en-US" altLang="zh-CN" sz="1800">
                <a:latin typeface="华文楷体" charset="0"/>
                <a:ea typeface="华文楷体" charset="0"/>
                <a:cs typeface="华文楷体" charset="0"/>
              </a:rPr>
              <a:t>f</a:t>
            </a:r>
            <a:r>
              <a:rPr lang="zh-CN" altLang="en-US" sz="1800">
                <a:latin typeface="华文楷体" charset="0"/>
                <a:ea typeface="华文楷体" charset="0"/>
                <a:cs typeface="华文楷体" charset="0"/>
              </a:rPr>
              <a:t>为是输入图像。函数</a:t>
            </a:r>
            <a:r>
              <a:rPr lang="en-US" altLang="zh-CN" sz="1800">
                <a:latin typeface="华文楷体" charset="0"/>
                <a:ea typeface="华文楷体" charset="0"/>
                <a:cs typeface="华文楷体" charset="0"/>
              </a:rPr>
              <a:t>imnoise</a:t>
            </a:r>
            <a:r>
              <a:rPr lang="zh-CN" altLang="en-US" sz="1800">
                <a:latin typeface="华文楷体" charset="0"/>
                <a:ea typeface="华文楷体" charset="0"/>
                <a:cs typeface="华文楷体" charset="0"/>
              </a:rPr>
              <a:t>在给图像添加噪声之前，将它转换为范围</a:t>
            </a:r>
            <a:r>
              <a:rPr lang="en-US" altLang="zh-CN" sz="1800">
                <a:latin typeface="华文楷体" charset="0"/>
                <a:ea typeface="华文楷体" charset="0"/>
                <a:cs typeface="华文楷体" charset="0"/>
              </a:rPr>
              <a:t>[0,1]</a:t>
            </a:r>
            <a:r>
              <a:rPr lang="zh-CN" altLang="en-US" sz="1800">
                <a:latin typeface="华文楷体" charset="0"/>
                <a:ea typeface="华文楷体" charset="0"/>
                <a:cs typeface="华文楷体" charset="0"/>
              </a:rPr>
              <a:t>内的</a:t>
            </a:r>
            <a:r>
              <a:rPr lang="en-US" altLang="zh-CN" sz="1800">
                <a:latin typeface="华文楷体" charset="0"/>
                <a:ea typeface="华文楷体" charset="0"/>
                <a:cs typeface="华文楷体" charset="0"/>
              </a:rPr>
              <a:t>double</a:t>
            </a:r>
            <a:r>
              <a:rPr lang="zh-CN" altLang="en-US" sz="1800">
                <a:latin typeface="华文楷体" charset="0"/>
                <a:ea typeface="华文楷体" charset="0"/>
                <a:cs typeface="华文楷体" charset="0"/>
              </a:rPr>
              <a:t>类图像。指定噪声参数时必须考虑到这一点。</a:t>
            </a:r>
          </a:p>
          <a:p>
            <a:pPr eaLnBrk="1" hangingPunct="1">
              <a:buSzPct val="70000"/>
              <a:defRPr/>
            </a:pPr>
            <a:r>
              <a:rPr lang="en-US" altLang="zh-CN" sz="1800" b="1">
                <a:solidFill>
                  <a:srgbClr val="7030A0"/>
                </a:solidFill>
                <a:latin typeface="华文楷体" charset="0"/>
                <a:ea typeface="华文楷体" charset="0"/>
                <a:cs typeface="华文楷体" charset="0"/>
              </a:rPr>
              <a:t>g=imnoise(f,'gaussian',m,var)</a:t>
            </a:r>
            <a:r>
              <a:rPr lang="zh-CN" altLang="en-US" sz="1800">
                <a:latin typeface="华文楷体" charset="0"/>
                <a:ea typeface="华文楷体" charset="0"/>
                <a:cs typeface="华文楷体" charset="0"/>
              </a:rPr>
              <a:t>将</a:t>
            </a:r>
            <a:r>
              <a:rPr lang="zh-CN" altLang="en-US" sz="1800" b="1">
                <a:latin typeface="华文楷体" charset="0"/>
                <a:ea typeface="华文楷体" charset="0"/>
                <a:cs typeface="华文楷体" charset="0"/>
              </a:rPr>
              <a:t>均值</a:t>
            </a:r>
            <a:r>
              <a:rPr lang="en-US" altLang="zh-CN" sz="1800" b="1">
                <a:latin typeface="华文楷体" charset="0"/>
                <a:ea typeface="华文楷体" charset="0"/>
                <a:cs typeface="华文楷体" charset="0"/>
              </a:rPr>
              <a:t>m,</a:t>
            </a:r>
            <a:r>
              <a:rPr lang="zh-CN" altLang="en-US" sz="1800" b="1">
                <a:latin typeface="华文楷体" charset="0"/>
                <a:ea typeface="华文楷体" charset="0"/>
                <a:cs typeface="华文楷体" charset="0"/>
              </a:rPr>
              <a:t>方差为</a:t>
            </a:r>
            <a:r>
              <a:rPr lang="en-US" altLang="zh-CN" sz="1800" b="1">
                <a:latin typeface="华文楷体" charset="0"/>
                <a:ea typeface="华文楷体" charset="0"/>
                <a:cs typeface="华文楷体" charset="0"/>
              </a:rPr>
              <a:t>var</a:t>
            </a:r>
            <a:r>
              <a:rPr lang="zh-CN" altLang="en-US" sz="1800" b="1">
                <a:latin typeface="华文楷体" charset="0"/>
                <a:ea typeface="华文楷体" charset="0"/>
                <a:cs typeface="华文楷体" charset="0"/>
              </a:rPr>
              <a:t>的高斯噪声加到图像</a:t>
            </a:r>
            <a:r>
              <a:rPr lang="en-US" altLang="zh-CN" sz="1800" b="1">
                <a:latin typeface="华文楷体" charset="0"/>
                <a:ea typeface="华文楷体" charset="0"/>
                <a:cs typeface="华文楷体" charset="0"/>
              </a:rPr>
              <a:t>f</a:t>
            </a:r>
            <a:r>
              <a:rPr lang="zh-CN" altLang="en-US" sz="1800" b="1">
                <a:latin typeface="华文楷体" charset="0"/>
                <a:ea typeface="华文楷体" charset="0"/>
                <a:cs typeface="华文楷体" charset="0"/>
              </a:rPr>
              <a:t>上，默认值是均值</a:t>
            </a:r>
            <a:r>
              <a:rPr lang="en-US" altLang="zh-CN" sz="1800" b="1">
                <a:latin typeface="华文楷体" charset="0"/>
                <a:ea typeface="华文楷体" charset="0"/>
                <a:cs typeface="华文楷体" charset="0"/>
              </a:rPr>
              <a:t>m</a:t>
            </a:r>
            <a:r>
              <a:rPr lang="zh-CN" altLang="en-US" sz="1800" b="1">
                <a:latin typeface="华文楷体" charset="0"/>
                <a:ea typeface="华文楷体" charset="0"/>
                <a:cs typeface="华文楷体" charset="0"/>
              </a:rPr>
              <a:t>为</a:t>
            </a:r>
            <a:r>
              <a:rPr lang="en-US" altLang="zh-CN" sz="1800" b="1">
                <a:latin typeface="华文楷体" charset="0"/>
                <a:ea typeface="华文楷体" charset="0"/>
                <a:cs typeface="华文楷体" charset="0"/>
              </a:rPr>
              <a:t>0</a:t>
            </a:r>
            <a:r>
              <a:rPr lang="zh-CN" altLang="en-US" sz="1800" b="1">
                <a:latin typeface="华文楷体" charset="0"/>
                <a:ea typeface="华文楷体" charset="0"/>
                <a:cs typeface="华文楷体" charset="0"/>
              </a:rPr>
              <a:t>，方差</a:t>
            </a:r>
            <a:r>
              <a:rPr lang="en-US" altLang="zh-CN" sz="1800" b="1">
                <a:latin typeface="华文楷体" charset="0"/>
                <a:ea typeface="华文楷体" charset="0"/>
                <a:cs typeface="华文楷体" charset="0"/>
              </a:rPr>
              <a:t>var</a:t>
            </a:r>
            <a:r>
              <a:rPr lang="zh-CN" altLang="en-US" sz="1800" b="1">
                <a:latin typeface="华文楷体" charset="0"/>
                <a:ea typeface="华文楷体" charset="0"/>
                <a:cs typeface="华文楷体" charset="0"/>
              </a:rPr>
              <a:t>为</a:t>
            </a:r>
            <a:r>
              <a:rPr lang="en-US" altLang="zh-CN" sz="1800" b="1">
                <a:latin typeface="华文楷体" charset="0"/>
                <a:ea typeface="华文楷体" charset="0"/>
                <a:cs typeface="华文楷体" charset="0"/>
              </a:rPr>
              <a:t>0.01</a:t>
            </a:r>
            <a:r>
              <a:rPr lang="zh-CN" altLang="en-US" sz="1800" b="1">
                <a:latin typeface="华文楷体" charset="0"/>
                <a:ea typeface="华文楷体" charset="0"/>
                <a:cs typeface="华文楷体" charset="0"/>
              </a:rPr>
              <a:t>的噪声。</a:t>
            </a:r>
          </a:p>
          <a:p>
            <a:pPr eaLnBrk="1" hangingPunct="1">
              <a:buSzPct val="70000"/>
              <a:defRPr/>
            </a:pPr>
            <a:r>
              <a:rPr lang="en-US" altLang="zh-CN" sz="1800" b="1">
                <a:solidFill>
                  <a:srgbClr val="7030A0"/>
                </a:solidFill>
                <a:latin typeface="华文楷体" charset="0"/>
                <a:ea typeface="华文楷体" charset="0"/>
                <a:cs typeface="华文楷体" charset="0"/>
              </a:rPr>
              <a:t>g=imnoise</a:t>
            </a:r>
            <a:r>
              <a:rPr lang="zh-CN" altLang="en-US" sz="1800" b="1">
                <a:solidFill>
                  <a:srgbClr val="7030A0"/>
                </a:solidFill>
                <a:latin typeface="华文楷体" charset="0"/>
                <a:ea typeface="华文楷体" charset="0"/>
                <a:cs typeface="华文楷体" charset="0"/>
              </a:rPr>
              <a:t>（</a:t>
            </a:r>
            <a:r>
              <a:rPr lang="en-US" altLang="zh-CN" sz="1800" b="1">
                <a:solidFill>
                  <a:srgbClr val="7030A0"/>
                </a:solidFill>
                <a:latin typeface="华文楷体" charset="0"/>
                <a:ea typeface="华文楷体" charset="0"/>
                <a:cs typeface="华文楷体" charset="0"/>
              </a:rPr>
              <a:t>f,'localvar',V)</a:t>
            </a:r>
            <a:r>
              <a:rPr lang="zh-CN" altLang="en-US" sz="1800" b="1">
                <a:solidFill>
                  <a:srgbClr val="7030A0"/>
                </a:solidFill>
                <a:latin typeface="华文楷体" charset="0"/>
                <a:ea typeface="华文楷体" charset="0"/>
                <a:cs typeface="华文楷体" charset="0"/>
              </a:rPr>
              <a:t>将</a:t>
            </a:r>
            <a:r>
              <a:rPr lang="zh-CN" altLang="en-US" sz="1800">
                <a:latin typeface="华文楷体" charset="0"/>
                <a:ea typeface="华文楷体" charset="0"/>
                <a:cs typeface="华文楷体" charset="0"/>
              </a:rPr>
              <a:t>均值为</a:t>
            </a:r>
            <a:r>
              <a:rPr lang="en-US" altLang="zh-CN" sz="1800">
                <a:latin typeface="华文楷体" charset="0"/>
                <a:ea typeface="华文楷体" charset="0"/>
                <a:cs typeface="华文楷体" charset="0"/>
              </a:rPr>
              <a:t>0</a:t>
            </a:r>
            <a:r>
              <a:rPr lang="zh-CN" altLang="en-US" sz="1800">
                <a:latin typeface="华文楷体" charset="0"/>
                <a:ea typeface="华文楷体" charset="0"/>
                <a:cs typeface="华文楷体" charset="0"/>
              </a:rPr>
              <a:t>，局部方差为</a:t>
            </a:r>
            <a:r>
              <a:rPr lang="en-US" altLang="zh-CN" sz="1800">
                <a:latin typeface="华文楷体" charset="0"/>
                <a:ea typeface="华文楷体" charset="0"/>
                <a:cs typeface="华文楷体" charset="0"/>
              </a:rPr>
              <a:t>V</a:t>
            </a:r>
            <a:r>
              <a:rPr lang="zh-CN" altLang="en-US" sz="1800">
                <a:latin typeface="华文楷体" charset="0"/>
                <a:ea typeface="华文楷体" charset="0"/>
                <a:cs typeface="华文楷体" charset="0"/>
              </a:rPr>
              <a:t>的高斯噪声添加到图像</a:t>
            </a:r>
            <a:r>
              <a:rPr lang="en-US" altLang="zh-CN" sz="1800">
                <a:latin typeface="华文楷体" charset="0"/>
                <a:ea typeface="华文楷体" charset="0"/>
                <a:cs typeface="华文楷体" charset="0"/>
              </a:rPr>
              <a:t>f</a:t>
            </a:r>
            <a:r>
              <a:rPr lang="zh-CN" altLang="en-US" sz="1800">
                <a:latin typeface="华文楷体" charset="0"/>
                <a:ea typeface="华文楷体" charset="0"/>
                <a:cs typeface="华文楷体" charset="0"/>
              </a:rPr>
              <a:t>上，其中</a:t>
            </a:r>
            <a:r>
              <a:rPr lang="en-US" altLang="zh-CN" sz="1800">
                <a:latin typeface="华文楷体" charset="0"/>
                <a:ea typeface="华文楷体" charset="0"/>
                <a:cs typeface="华文楷体" charset="0"/>
              </a:rPr>
              <a:t>V</a:t>
            </a:r>
            <a:r>
              <a:rPr lang="zh-CN" altLang="en-US" sz="1800">
                <a:latin typeface="华文楷体" charset="0"/>
                <a:ea typeface="华文楷体" charset="0"/>
                <a:cs typeface="华文楷体" charset="0"/>
              </a:rPr>
              <a:t>是与</a:t>
            </a:r>
            <a:r>
              <a:rPr lang="en-US" altLang="zh-CN" sz="1800">
                <a:latin typeface="华文楷体" charset="0"/>
                <a:ea typeface="华文楷体" charset="0"/>
                <a:cs typeface="华文楷体" charset="0"/>
              </a:rPr>
              <a:t>f</a:t>
            </a:r>
            <a:r>
              <a:rPr lang="zh-CN" altLang="en-US" sz="1800">
                <a:latin typeface="华文楷体" charset="0"/>
                <a:ea typeface="华文楷体" charset="0"/>
                <a:cs typeface="华文楷体" charset="0"/>
              </a:rPr>
              <a:t>大小相同的一个数组，它包含了每一个点的理想方差值。</a:t>
            </a:r>
          </a:p>
          <a:p>
            <a:pPr eaLnBrk="1" hangingPunct="1">
              <a:buSzPct val="70000"/>
              <a:defRPr/>
            </a:pPr>
            <a:r>
              <a:rPr lang="en-US" altLang="zh-CN" sz="1800" b="1">
                <a:solidFill>
                  <a:srgbClr val="7030A0"/>
                </a:solidFill>
                <a:latin typeface="华文楷体" charset="0"/>
                <a:ea typeface="华文楷体" charset="0"/>
                <a:cs typeface="华文楷体" charset="0"/>
              </a:rPr>
              <a:t>g=imnoise(f,'localvar',image_intensity,var)</a:t>
            </a:r>
            <a:r>
              <a:rPr lang="zh-CN" altLang="en-US" sz="1800">
                <a:latin typeface="华文楷体" charset="0"/>
                <a:ea typeface="华文楷体" charset="0"/>
                <a:cs typeface="华文楷体" charset="0"/>
              </a:rPr>
              <a:t>将均值为</a:t>
            </a:r>
            <a:r>
              <a:rPr lang="en-US" altLang="zh-CN" sz="1800">
                <a:latin typeface="华文楷体" charset="0"/>
                <a:ea typeface="华文楷体" charset="0"/>
                <a:cs typeface="华文楷体" charset="0"/>
              </a:rPr>
              <a:t>0</a:t>
            </a:r>
            <a:r>
              <a:rPr lang="zh-CN" altLang="en-US" sz="1800">
                <a:latin typeface="华文楷体" charset="0"/>
                <a:ea typeface="华文楷体" charset="0"/>
                <a:cs typeface="华文楷体" charset="0"/>
              </a:rPr>
              <a:t>的高斯噪声添加到图像</a:t>
            </a:r>
            <a:r>
              <a:rPr lang="en-US" altLang="zh-CN" sz="1800">
                <a:latin typeface="华文楷体" charset="0"/>
                <a:ea typeface="华文楷体" charset="0"/>
                <a:cs typeface="华文楷体" charset="0"/>
              </a:rPr>
              <a:t>f</a:t>
            </a:r>
            <a:r>
              <a:rPr lang="zh-CN" altLang="en-US" sz="1800">
                <a:latin typeface="华文楷体" charset="0"/>
                <a:ea typeface="华文楷体" charset="0"/>
                <a:cs typeface="华文楷体" charset="0"/>
              </a:rPr>
              <a:t>中，其中噪声的局部方差</a:t>
            </a:r>
            <a:r>
              <a:rPr lang="en-US" altLang="zh-CN" sz="1800">
                <a:latin typeface="华文楷体" charset="0"/>
                <a:ea typeface="华文楷体" charset="0"/>
                <a:cs typeface="华文楷体" charset="0"/>
              </a:rPr>
              <a:t>var</a:t>
            </a:r>
            <a:r>
              <a:rPr lang="zh-CN" altLang="en-US" sz="1800">
                <a:latin typeface="华文楷体" charset="0"/>
                <a:ea typeface="华文楷体" charset="0"/>
                <a:cs typeface="华文楷体" charset="0"/>
              </a:rPr>
              <a:t>是图像</a:t>
            </a:r>
            <a:r>
              <a:rPr lang="en-US" altLang="zh-CN" sz="1800">
                <a:latin typeface="华文楷体" charset="0"/>
                <a:ea typeface="华文楷体" charset="0"/>
                <a:cs typeface="华文楷体" charset="0"/>
              </a:rPr>
              <a:t>f</a:t>
            </a:r>
            <a:r>
              <a:rPr lang="zh-CN" altLang="en-US" sz="1800">
                <a:latin typeface="华文楷体" charset="0"/>
                <a:ea typeface="华文楷体" charset="0"/>
                <a:cs typeface="华文楷体" charset="0"/>
              </a:rPr>
              <a:t>的亮度值的函数。参量</a:t>
            </a:r>
            <a:r>
              <a:rPr lang="en-US" altLang="zh-CN" sz="1800">
                <a:latin typeface="华文楷体" charset="0"/>
                <a:ea typeface="华文楷体" charset="0"/>
                <a:cs typeface="华文楷体" charset="0"/>
              </a:rPr>
              <a:t>image_intensity</a:t>
            </a:r>
            <a:r>
              <a:rPr lang="zh-CN" altLang="en-US" sz="1800">
                <a:latin typeface="华文楷体" charset="0"/>
                <a:ea typeface="华文楷体" charset="0"/>
                <a:cs typeface="华文楷体" charset="0"/>
              </a:rPr>
              <a:t>和</a:t>
            </a:r>
            <a:r>
              <a:rPr lang="en-US" altLang="zh-CN" sz="1800">
                <a:latin typeface="华文楷体" charset="0"/>
                <a:ea typeface="华文楷体" charset="0"/>
                <a:cs typeface="华文楷体" charset="0"/>
              </a:rPr>
              <a:t>var</a:t>
            </a:r>
            <a:r>
              <a:rPr lang="zh-CN" altLang="en-US" sz="1800">
                <a:latin typeface="华文楷体" charset="0"/>
                <a:ea typeface="华文楷体" charset="0"/>
                <a:cs typeface="华文楷体" charset="0"/>
              </a:rPr>
              <a:t>是大小相同的向量，</a:t>
            </a:r>
            <a:r>
              <a:rPr lang="en-US" altLang="zh-CN" sz="1800">
                <a:latin typeface="华文楷体" charset="0"/>
                <a:ea typeface="华文楷体" charset="0"/>
                <a:cs typeface="华文楷体" charset="0"/>
              </a:rPr>
              <a:t>plot(image_intensity,var)</a:t>
            </a:r>
            <a:r>
              <a:rPr lang="zh-CN" altLang="en-US" sz="1800">
                <a:latin typeface="华文楷体" charset="0"/>
                <a:ea typeface="华文楷体" charset="0"/>
                <a:cs typeface="华文楷体" charset="0"/>
              </a:rPr>
              <a:t>绘制出噪声方差和图像亮度的函数关系。向量</a:t>
            </a:r>
            <a:r>
              <a:rPr lang="en-US" altLang="zh-CN" sz="1800">
                <a:latin typeface="华文楷体" charset="0"/>
                <a:ea typeface="华文楷体" charset="0"/>
                <a:cs typeface="华文楷体" charset="0"/>
              </a:rPr>
              <a:t>image_intensity</a:t>
            </a:r>
            <a:r>
              <a:rPr lang="zh-CN" altLang="en-US" sz="1800">
                <a:latin typeface="华文楷体" charset="0"/>
                <a:ea typeface="华文楷体" charset="0"/>
                <a:cs typeface="华文楷体" charset="0"/>
              </a:rPr>
              <a:t>必须包含范围在</a:t>
            </a:r>
            <a:r>
              <a:rPr lang="en-US" altLang="zh-CN" sz="1800">
                <a:latin typeface="华文楷体" charset="0"/>
                <a:ea typeface="华文楷体" charset="0"/>
                <a:cs typeface="华文楷体" charset="0"/>
              </a:rPr>
              <a:t>[0,1]</a:t>
            </a:r>
            <a:r>
              <a:rPr lang="zh-CN" altLang="en-US" sz="1800">
                <a:latin typeface="华文楷体" charset="0"/>
                <a:ea typeface="华文楷体" charset="0"/>
                <a:cs typeface="华文楷体" charset="0"/>
              </a:rPr>
              <a:t>内的归一化亮度值。</a:t>
            </a:r>
          </a:p>
          <a:p>
            <a:pPr eaLnBrk="1" hangingPunct="1">
              <a:buSzPct val="70000"/>
              <a:defRPr/>
            </a:pPr>
            <a:r>
              <a:rPr lang="en-US" altLang="zh-CN" sz="1800" b="1">
                <a:solidFill>
                  <a:srgbClr val="7030A0"/>
                </a:solidFill>
                <a:latin typeface="华文楷体" charset="0"/>
                <a:ea typeface="华文楷体" charset="0"/>
                <a:cs typeface="华文楷体" charset="0"/>
              </a:rPr>
              <a:t>g=imnoise(f,'salt &amp; pepper',d)</a:t>
            </a:r>
            <a:r>
              <a:rPr lang="zh-CN" altLang="en-US" sz="1800" b="1">
                <a:solidFill>
                  <a:srgbClr val="7030A0"/>
                </a:solidFill>
                <a:latin typeface="华文楷体" charset="0"/>
                <a:ea typeface="华文楷体" charset="0"/>
                <a:cs typeface="华文楷体" charset="0"/>
              </a:rPr>
              <a:t>用</a:t>
            </a:r>
            <a:r>
              <a:rPr lang="zh-CN" altLang="en-US" sz="1800" b="1">
                <a:latin typeface="华文楷体" charset="0"/>
                <a:ea typeface="华文楷体" charset="0"/>
                <a:cs typeface="华文楷体" charset="0"/>
              </a:rPr>
              <a:t>椒盐噪声污染图像</a:t>
            </a:r>
            <a:r>
              <a:rPr lang="en-US" altLang="zh-CN" sz="1800" b="1">
                <a:latin typeface="华文楷体" charset="0"/>
                <a:ea typeface="华文楷体" charset="0"/>
                <a:cs typeface="华文楷体" charset="0"/>
              </a:rPr>
              <a:t>f</a:t>
            </a:r>
            <a:r>
              <a:rPr lang="zh-CN" altLang="en-US" sz="1800" b="1">
                <a:latin typeface="华文楷体" charset="0"/>
                <a:ea typeface="华文楷体" charset="0"/>
                <a:cs typeface="华文楷体" charset="0"/>
              </a:rPr>
              <a:t>，其中</a:t>
            </a:r>
            <a:r>
              <a:rPr lang="en-US" altLang="zh-CN" sz="1800" b="1">
                <a:latin typeface="华文楷体" charset="0"/>
                <a:ea typeface="华文楷体" charset="0"/>
                <a:cs typeface="华文楷体" charset="0"/>
              </a:rPr>
              <a:t>d</a:t>
            </a:r>
            <a:r>
              <a:rPr lang="zh-CN" altLang="en-US" sz="1800" b="1">
                <a:latin typeface="华文楷体" charset="0"/>
                <a:ea typeface="华文楷体" charset="0"/>
                <a:cs typeface="华文楷体" charset="0"/>
              </a:rPr>
              <a:t>是噪声密度（即包括噪声值的图像区域的百分比）。因此，大约有</a:t>
            </a:r>
            <a:r>
              <a:rPr lang="en-US" altLang="zh-CN" sz="1800" b="1">
                <a:latin typeface="华文楷体" charset="0"/>
                <a:ea typeface="华文楷体" charset="0"/>
                <a:cs typeface="华文楷体" charset="0"/>
              </a:rPr>
              <a:t>d*numel</a:t>
            </a:r>
            <a:r>
              <a:rPr lang="zh-CN" altLang="en-US" sz="1800" b="1">
                <a:latin typeface="华文楷体" charset="0"/>
                <a:ea typeface="华文楷体" charset="0"/>
                <a:cs typeface="华文楷体" charset="0"/>
              </a:rPr>
              <a:t>（</a:t>
            </a:r>
            <a:r>
              <a:rPr lang="en-US" altLang="zh-CN" sz="1800" b="1">
                <a:latin typeface="华文楷体" charset="0"/>
                <a:ea typeface="华文楷体" charset="0"/>
                <a:cs typeface="华文楷体" charset="0"/>
              </a:rPr>
              <a:t>f</a:t>
            </a:r>
            <a:r>
              <a:rPr lang="zh-CN" altLang="en-US" sz="1800" b="1">
                <a:latin typeface="华文楷体" charset="0"/>
                <a:ea typeface="华文楷体" charset="0"/>
                <a:cs typeface="华文楷体" charset="0"/>
              </a:rPr>
              <a:t>）个像素受到影响。默认的噪声密度为</a:t>
            </a:r>
            <a:r>
              <a:rPr lang="en-US" altLang="zh-CN" sz="1800" b="1">
                <a:latin typeface="华文楷体" charset="0"/>
                <a:ea typeface="华文楷体" charset="0"/>
                <a:cs typeface="华文楷体" charset="0"/>
              </a:rPr>
              <a:t>0.05</a:t>
            </a:r>
            <a:r>
              <a:rPr lang="zh-CN" altLang="en-US" sz="1800" b="1">
                <a:latin typeface="华文楷体" charset="0"/>
                <a:ea typeface="华文楷体" charset="0"/>
                <a:cs typeface="华文楷体" charset="0"/>
              </a:rPr>
              <a:t>。</a:t>
            </a:r>
          </a:p>
          <a:p>
            <a:pPr eaLnBrk="1" hangingPunct="1">
              <a:buSzPct val="70000"/>
              <a:defRPr/>
            </a:pPr>
            <a:r>
              <a:rPr lang="en-US" altLang="zh-CN" sz="1800" b="1">
                <a:solidFill>
                  <a:srgbClr val="7030A0"/>
                </a:solidFill>
                <a:latin typeface="华文楷体" charset="0"/>
                <a:ea typeface="华文楷体" charset="0"/>
                <a:cs typeface="华文楷体" charset="0"/>
              </a:rPr>
              <a:t>g=imnoise(f,'speckle',var)</a:t>
            </a:r>
            <a:r>
              <a:rPr lang="zh-CN" altLang="en-US" sz="1800" b="1">
                <a:solidFill>
                  <a:srgbClr val="7030A0"/>
                </a:solidFill>
                <a:latin typeface="华文楷体" charset="0"/>
                <a:ea typeface="华文楷体" charset="0"/>
                <a:cs typeface="华文楷体" charset="0"/>
              </a:rPr>
              <a:t>用</a:t>
            </a:r>
            <a:r>
              <a:rPr lang="zh-CN" altLang="en-US" sz="1800" b="1">
                <a:latin typeface="华文楷体" charset="0"/>
                <a:ea typeface="华文楷体" charset="0"/>
                <a:cs typeface="华文楷体" charset="0"/>
              </a:rPr>
              <a:t>方程</a:t>
            </a:r>
            <a:r>
              <a:rPr lang="en-US" altLang="zh-CN" sz="1800" b="1">
                <a:latin typeface="华文楷体" charset="0"/>
                <a:ea typeface="华文楷体" charset="0"/>
                <a:cs typeface="华文楷体" charset="0"/>
              </a:rPr>
              <a:t>g=f+n*f)</a:t>
            </a:r>
            <a:r>
              <a:rPr lang="zh-CN" altLang="en-US" sz="1800" b="1">
                <a:latin typeface="华文楷体" charset="0"/>
                <a:ea typeface="华文楷体" charset="0"/>
                <a:cs typeface="华文楷体" charset="0"/>
              </a:rPr>
              <a:t>将乘性噪声添加到图像</a:t>
            </a:r>
            <a:r>
              <a:rPr lang="en-US" altLang="zh-CN" sz="1800" b="1">
                <a:latin typeface="华文楷体" charset="0"/>
                <a:ea typeface="华文楷体" charset="0"/>
                <a:cs typeface="华文楷体" charset="0"/>
              </a:rPr>
              <a:t>f</a:t>
            </a:r>
            <a:r>
              <a:rPr lang="zh-CN" altLang="en-US" sz="1800" b="1">
                <a:latin typeface="华文楷体" charset="0"/>
                <a:ea typeface="华文楷体" charset="0"/>
                <a:cs typeface="华文楷体" charset="0"/>
              </a:rPr>
              <a:t>上，其中</a:t>
            </a:r>
            <a:r>
              <a:rPr lang="en-US" altLang="zh-CN" sz="1800" b="1">
                <a:latin typeface="华文楷体" charset="0"/>
                <a:ea typeface="华文楷体" charset="0"/>
                <a:cs typeface="华文楷体" charset="0"/>
              </a:rPr>
              <a:t>n</a:t>
            </a:r>
            <a:r>
              <a:rPr lang="zh-CN" altLang="en-US" sz="1800" b="1">
                <a:latin typeface="华文楷体" charset="0"/>
                <a:ea typeface="华文楷体" charset="0"/>
                <a:cs typeface="华文楷体" charset="0"/>
              </a:rPr>
              <a:t>是均值为</a:t>
            </a:r>
            <a:r>
              <a:rPr lang="en-US" altLang="zh-CN" sz="1800" b="1">
                <a:latin typeface="华文楷体" charset="0"/>
                <a:ea typeface="华文楷体" charset="0"/>
                <a:cs typeface="华文楷体" charset="0"/>
              </a:rPr>
              <a:t>0</a:t>
            </a:r>
            <a:r>
              <a:rPr lang="zh-CN" altLang="en-US" sz="1800" b="1">
                <a:latin typeface="华文楷体" charset="0"/>
                <a:ea typeface="华文楷体" charset="0"/>
                <a:cs typeface="华文楷体" charset="0"/>
              </a:rPr>
              <a:t>，方差为</a:t>
            </a:r>
            <a:r>
              <a:rPr lang="en-US" altLang="zh-CN" sz="1800" b="1">
                <a:latin typeface="华文楷体" charset="0"/>
                <a:ea typeface="华文楷体" charset="0"/>
                <a:cs typeface="华文楷体" charset="0"/>
              </a:rPr>
              <a:t>var</a:t>
            </a:r>
            <a:r>
              <a:rPr lang="zh-CN" altLang="en-US" sz="1800" b="1">
                <a:latin typeface="华文楷体" charset="0"/>
                <a:ea typeface="华文楷体" charset="0"/>
                <a:cs typeface="华文楷体" charset="0"/>
              </a:rPr>
              <a:t>的均匀分布的随机噪声，</a:t>
            </a:r>
            <a:r>
              <a:rPr lang="en-US" altLang="zh-CN" sz="1800" b="1">
                <a:latin typeface="华文楷体" charset="0"/>
                <a:ea typeface="华文楷体" charset="0"/>
                <a:cs typeface="华文楷体" charset="0"/>
              </a:rPr>
              <a:t>var</a:t>
            </a:r>
            <a:r>
              <a:rPr lang="zh-CN" altLang="en-US" sz="1800" b="1">
                <a:latin typeface="华文楷体" charset="0"/>
                <a:ea typeface="华文楷体" charset="0"/>
                <a:cs typeface="华文楷体" charset="0"/>
              </a:rPr>
              <a:t>的默认值是</a:t>
            </a:r>
            <a:r>
              <a:rPr lang="en-US" altLang="zh-CN" sz="1800" b="1">
                <a:latin typeface="华文楷体" charset="0"/>
                <a:ea typeface="华文楷体" charset="0"/>
                <a:cs typeface="华文楷体" charset="0"/>
              </a:rPr>
              <a:t>0.04</a:t>
            </a:r>
            <a:r>
              <a:rPr lang="zh-CN" altLang="en-US" sz="1800" b="1">
                <a:latin typeface="华文楷体" charset="0"/>
                <a:ea typeface="华文楷体" charset="0"/>
                <a:cs typeface="华文楷体" charset="0"/>
              </a:rPr>
              <a:t>。</a:t>
            </a:r>
          </a:p>
          <a:p>
            <a:pPr eaLnBrk="1" hangingPunct="1">
              <a:buSzPct val="70000"/>
              <a:defRPr/>
            </a:pPr>
            <a:r>
              <a:rPr lang="en-US" altLang="zh-CN" sz="1800" b="1">
                <a:solidFill>
                  <a:srgbClr val="7030A0"/>
                </a:solidFill>
                <a:latin typeface="华文楷体" charset="0"/>
                <a:ea typeface="华文楷体" charset="0"/>
                <a:cs typeface="华文楷体" charset="0"/>
              </a:rPr>
              <a:t>g=imnoise(f,'poisson')</a:t>
            </a:r>
            <a:r>
              <a:rPr lang="zh-CN" altLang="en-US" sz="1800">
                <a:latin typeface="华文楷体" charset="0"/>
                <a:ea typeface="华文楷体" charset="0"/>
                <a:cs typeface="华文楷体" charset="0"/>
              </a:rPr>
              <a:t>从数据中生成泊松噪声，而不是将人工的噪声添加到数据中，</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标题 1"/>
          <p:cNvSpPr>
            <a:spLocks noGrp="1"/>
          </p:cNvSpPr>
          <p:nvPr>
            <p:ph type="title"/>
          </p:nvPr>
        </p:nvSpPr>
        <p:spPr>
          <a:xfrm>
            <a:off x="2351088" y="4763"/>
            <a:ext cx="6164262" cy="1325562"/>
          </a:xfrm>
        </p:spPr>
        <p:txBody>
          <a:bodyPr/>
          <a:lstStyle/>
          <a:p>
            <a:pPr defTabSz="914400" eaLnBrk="1" hangingPunct="1">
              <a:lnSpc>
                <a:spcPct val="100000"/>
              </a:lnSpc>
            </a:pPr>
            <a:r>
              <a:rPr lang="en-US" altLang="zh-CN">
                <a:solidFill>
                  <a:schemeClr val="tx2"/>
                </a:solidFill>
                <a:latin typeface="Arial" charset="0"/>
                <a:ea typeface="黑体" charset="0"/>
                <a:cs typeface="黑体" charset="0"/>
              </a:rPr>
              <a:t>imnoise</a:t>
            </a:r>
            <a:endParaRPr lang="zh-CN" altLang="en-US">
              <a:solidFill>
                <a:schemeClr val="tx2"/>
              </a:solidFill>
              <a:latin typeface="Arial" charset="0"/>
              <a:ea typeface="黑体" charset="0"/>
              <a:cs typeface="黑体" charset="0"/>
            </a:endParaRPr>
          </a:p>
        </p:txBody>
      </p:sp>
      <p:sp>
        <p:nvSpPr>
          <p:cNvPr id="68610" name="内容占位符 2"/>
          <p:cNvSpPr>
            <a:spLocks noGrp="1"/>
          </p:cNvSpPr>
          <p:nvPr>
            <p:ph idx="1"/>
          </p:nvPr>
        </p:nvSpPr>
        <p:spPr>
          <a:xfrm>
            <a:off x="942975" y="808038"/>
            <a:ext cx="7886700" cy="4092575"/>
          </a:xfrm>
        </p:spPr>
        <p:txBody>
          <a:bodyPr>
            <a:normAutofit fontScale="85000" lnSpcReduction="10000"/>
          </a:bodyPr>
          <a:lstStyle/>
          <a:p>
            <a:pPr marL="0" indent="0" defTabSz="914400" eaLnBrk="1" hangingPunct="1">
              <a:lnSpc>
                <a:spcPct val="100000"/>
              </a:lnSpc>
              <a:spcBef>
                <a:spcPct val="20000"/>
              </a:spcBef>
              <a:buClr>
                <a:schemeClr val="accent1"/>
              </a:buClr>
              <a:buSzPct val="70000"/>
              <a:buFont typeface="Wingdings 2" charset="0"/>
              <a:buNone/>
              <a:defRPr/>
            </a:pPr>
            <a:r>
              <a:rPr lang="zh-CN" altLang="en-US" sz="1800">
                <a:solidFill>
                  <a:schemeClr val="tx2"/>
                </a:solidFill>
                <a:latin typeface="Arial" charset="0"/>
                <a:ea typeface="黑体" charset="0"/>
                <a:cs typeface="黑体" charset="0"/>
              </a:rPr>
              <a:t>常用的噪声类型</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'gaussian'</a:t>
            </a:r>
            <a:r>
              <a:rPr lang="zh-CN" altLang="en-US" sz="1800">
                <a:solidFill>
                  <a:schemeClr val="tx2"/>
                </a:solidFill>
                <a:latin typeface="Arial" charset="0"/>
                <a:ea typeface="黑体" charset="0"/>
                <a:cs typeface="黑体" charset="0"/>
              </a:rPr>
              <a:t>：</a:t>
            </a:r>
            <a:r>
              <a:rPr lang="en-US" altLang="zh-CN" sz="1800">
                <a:solidFill>
                  <a:schemeClr val="tx2"/>
                </a:solidFill>
                <a:latin typeface="Arial" charset="0"/>
                <a:ea typeface="黑体" charset="0"/>
                <a:cs typeface="黑体" charset="0"/>
              </a:rPr>
              <a:t>Gaussian white noise with constant mean and variance</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'localvar'</a:t>
            </a:r>
            <a:r>
              <a:rPr lang="zh-CN" altLang="en-US" sz="1800">
                <a:solidFill>
                  <a:schemeClr val="tx2"/>
                </a:solidFill>
                <a:latin typeface="Arial" charset="0"/>
                <a:ea typeface="黑体" charset="0"/>
                <a:cs typeface="黑体" charset="0"/>
              </a:rPr>
              <a:t>：</a:t>
            </a:r>
            <a:r>
              <a:rPr lang="en-US" altLang="zh-CN" sz="1800">
                <a:solidFill>
                  <a:schemeClr val="tx2"/>
                </a:solidFill>
                <a:latin typeface="Arial" charset="0"/>
                <a:ea typeface="黑体" charset="0"/>
                <a:cs typeface="黑体" charset="0"/>
              </a:rPr>
              <a:t>Zero-mean Gaussian white noise with an intensity-dependentvariance</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'poisson'</a:t>
            </a:r>
            <a:r>
              <a:rPr lang="zh-CN" altLang="en-US" sz="1800">
                <a:solidFill>
                  <a:schemeClr val="tx2"/>
                </a:solidFill>
                <a:latin typeface="Arial" charset="0"/>
                <a:ea typeface="黑体" charset="0"/>
                <a:cs typeface="黑体" charset="0"/>
              </a:rPr>
              <a:t>：</a:t>
            </a:r>
            <a:r>
              <a:rPr lang="en-US" altLang="zh-CN" sz="1800">
                <a:solidFill>
                  <a:schemeClr val="tx2"/>
                </a:solidFill>
                <a:latin typeface="Arial" charset="0"/>
                <a:ea typeface="黑体" charset="0"/>
                <a:cs typeface="黑体" charset="0"/>
              </a:rPr>
              <a:t>Poisson noise</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'salt &amp; pepper'</a:t>
            </a:r>
            <a:r>
              <a:rPr lang="zh-CN" altLang="en-US" sz="1800">
                <a:solidFill>
                  <a:schemeClr val="tx2"/>
                </a:solidFill>
                <a:latin typeface="Arial" charset="0"/>
                <a:ea typeface="黑体" charset="0"/>
                <a:cs typeface="黑体" charset="0"/>
              </a:rPr>
              <a:t>：</a:t>
            </a:r>
            <a:r>
              <a:rPr lang="en-US" altLang="zh-CN" sz="1800">
                <a:solidFill>
                  <a:schemeClr val="tx2"/>
                </a:solidFill>
                <a:latin typeface="Arial" charset="0"/>
                <a:ea typeface="黑体" charset="0"/>
                <a:cs typeface="黑体" charset="0"/>
              </a:rPr>
              <a:t>On and off pixels</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'speckle'</a:t>
            </a:r>
            <a:r>
              <a:rPr lang="zh-CN" altLang="en-US" sz="1800">
                <a:solidFill>
                  <a:schemeClr val="tx2"/>
                </a:solidFill>
                <a:latin typeface="Arial" charset="0"/>
                <a:ea typeface="黑体" charset="0"/>
                <a:cs typeface="黑体" charset="0"/>
              </a:rPr>
              <a:t>：</a:t>
            </a:r>
            <a:r>
              <a:rPr lang="en-US" altLang="zh-CN" sz="1800">
                <a:solidFill>
                  <a:schemeClr val="tx2"/>
                </a:solidFill>
                <a:latin typeface="Arial" charset="0"/>
                <a:ea typeface="黑体" charset="0"/>
                <a:cs typeface="黑体" charset="0"/>
              </a:rPr>
              <a:t>Multiplicative noise'gaussian'</a:t>
            </a:r>
          </a:p>
          <a:p>
            <a:pPr marL="0" indent="0" defTabSz="914400" eaLnBrk="1" hangingPunct="1">
              <a:lnSpc>
                <a:spcPct val="100000"/>
              </a:lnSpc>
              <a:spcBef>
                <a:spcPct val="20000"/>
              </a:spcBef>
              <a:buClr>
                <a:schemeClr val="accent1"/>
              </a:buClr>
              <a:buSzPct val="70000"/>
              <a:buFont typeface="Wingdings 2" charset="0"/>
              <a:buNone/>
              <a:defRPr/>
            </a:pPr>
            <a:r>
              <a:rPr lang="zh-CN" altLang="en-US" sz="1800">
                <a:solidFill>
                  <a:schemeClr val="tx2"/>
                </a:solidFill>
                <a:latin typeface="Arial" charset="0"/>
                <a:ea typeface="黑体" charset="0"/>
                <a:cs typeface="黑体" charset="0"/>
              </a:rPr>
              <a:t>语法：</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g = imnoise(I,type)</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g = imnoise(I,type,parameters)</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g = imnoise(I,'gaussian',m,v)</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g = imnoise(I,'localvar',V)</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g = imnoise(I,'localvar',image_intensity,var)</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g = imnoise(I,'poisson')</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g = imnoise(I,'salt &amp; pepper',d)</a:t>
            </a:r>
          </a:p>
          <a:p>
            <a:pPr marL="0" indent="0" defTabSz="914400" eaLnBrk="1" hangingPunct="1">
              <a:lnSpc>
                <a:spcPct val="100000"/>
              </a:lnSpc>
              <a:spcBef>
                <a:spcPct val="20000"/>
              </a:spcBef>
              <a:buClr>
                <a:schemeClr val="accent1"/>
              </a:buClr>
              <a:buSzPct val="70000"/>
              <a:buFont typeface="Wingdings 2" charset="0"/>
              <a:buNone/>
              <a:defRPr/>
            </a:pPr>
            <a:r>
              <a:rPr lang="en-US" altLang="zh-CN" sz="1800">
                <a:solidFill>
                  <a:schemeClr val="tx2"/>
                </a:solidFill>
                <a:latin typeface="Arial" charset="0"/>
                <a:ea typeface="黑体" charset="0"/>
                <a:cs typeface="黑体" charset="0"/>
              </a:rPr>
              <a:t>g = imnoise(I,'speckle',v)</a:t>
            </a:r>
          </a:p>
          <a:p>
            <a:pPr marL="0" indent="0" defTabSz="914400" eaLnBrk="1" hangingPunct="1">
              <a:lnSpc>
                <a:spcPct val="100000"/>
              </a:lnSpc>
              <a:spcBef>
                <a:spcPct val="20000"/>
              </a:spcBef>
              <a:buClr>
                <a:schemeClr val="accent1"/>
              </a:buClr>
              <a:buSzPct val="70000"/>
              <a:buFont typeface="Wingdings" panose="05000000000000000000" charset="0"/>
              <a:buNone/>
              <a:defRPr/>
            </a:pPr>
            <a:endParaRPr lang="zh-CN" altLang="en-US" sz="1800">
              <a:solidFill>
                <a:schemeClr val="tx2"/>
              </a:solidFill>
              <a:latin typeface="Arial" charset="0"/>
              <a:ea typeface="黑体" charset="0"/>
              <a:cs typeface="黑体" charset="0"/>
            </a:endParaRPr>
          </a:p>
        </p:txBody>
      </p:sp>
    </p:spTree>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p:nvPr>
        </p:nvSpPr>
        <p:spPr>
          <a:xfrm>
            <a:off x="2351088" y="4763"/>
            <a:ext cx="6164262" cy="1325562"/>
          </a:xfrm>
        </p:spPr>
        <p:txBody>
          <a:bodyPr/>
          <a:lstStyle/>
          <a:p>
            <a:pPr defTabSz="914400" eaLnBrk="1" hangingPunct="1">
              <a:lnSpc>
                <a:spcPct val="100000"/>
              </a:lnSpc>
            </a:pPr>
            <a:r>
              <a:rPr lang="zh-CN" altLang="en-US" sz="3200">
                <a:solidFill>
                  <a:schemeClr val="tx2"/>
                </a:solidFill>
                <a:latin typeface="楷体" charset="0"/>
                <a:ea typeface="ＭＳ Ｐゴシック" charset="0"/>
              </a:rPr>
              <a:t>通过函数</a:t>
            </a:r>
            <a:r>
              <a:rPr lang="en-US" altLang="zh-CN" sz="3200">
                <a:solidFill>
                  <a:schemeClr val="tx2"/>
                </a:solidFill>
                <a:latin typeface="楷体" charset="0"/>
                <a:ea typeface="ＭＳ Ｐゴシック" charset="0"/>
              </a:rPr>
              <a:t>conv2</a:t>
            </a:r>
            <a:r>
              <a:rPr lang="zh-CN" altLang="en-US" sz="3200">
                <a:solidFill>
                  <a:schemeClr val="tx2"/>
                </a:solidFill>
                <a:latin typeface="楷体" charset="0"/>
                <a:ea typeface="ＭＳ Ｐゴシック" charset="0"/>
              </a:rPr>
              <a:t>对图像进行平滑</a:t>
            </a:r>
          </a:p>
        </p:txBody>
      </p:sp>
      <p:sp>
        <p:nvSpPr>
          <p:cNvPr id="69634" name="内容占位符 2"/>
          <p:cNvSpPr>
            <a:spLocks noGrp="1"/>
          </p:cNvSpPr>
          <p:nvPr>
            <p:ph idx="1"/>
          </p:nvPr>
        </p:nvSpPr>
        <p:spPr>
          <a:xfrm>
            <a:off x="2622550" y="1025525"/>
            <a:ext cx="4265613" cy="4092575"/>
          </a:xfrm>
        </p:spPr>
        <p:txBody>
          <a:bodyPr>
            <a:normAutofit lnSpcReduction="10000"/>
          </a:bodyPr>
          <a:lstStyle/>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5-19</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clear all; close all;</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I=imread('rice.png');</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I=im2double(I);</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J=imnoise(I, 'gaussian', 0, 0.01);</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h=ones(3,3)/9;</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K=</a:t>
            </a:r>
            <a:r>
              <a:rPr lang="en-US" altLang="zh-CN" sz="1700">
                <a:solidFill>
                  <a:srgbClr val="FF0066"/>
                </a:solidFill>
                <a:latin typeface="Arial" charset="0"/>
                <a:ea typeface="黑体" charset="0"/>
                <a:cs typeface="黑体" charset="0"/>
              </a:rPr>
              <a:t>conv2(</a:t>
            </a:r>
            <a:r>
              <a:rPr lang="en-US" altLang="zh-CN" sz="1700">
                <a:solidFill>
                  <a:schemeClr val="tx2"/>
                </a:solidFill>
                <a:latin typeface="Arial" charset="0"/>
                <a:ea typeface="黑体" charset="0"/>
                <a:cs typeface="黑体" charset="0"/>
              </a:rPr>
              <a:t>J, h);%</a:t>
            </a:r>
            <a:r>
              <a:rPr lang="zh-CN" altLang="en-US" sz="1700">
                <a:solidFill>
                  <a:schemeClr val="tx2"/>
                </a:solidFill>
                <a:latin typeface="Arial" charset="0"/>
                <a:ea typeface="黑体" charset="0"/>
                <a:cs typeface="黑体" charset="0"/>
              </a:rPr>
              <a:t>卷积滤波</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figure;</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subplot(131);</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imshow(I);</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subplot(132);</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imshow(J);</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subplot(133);</a:t>
            </a:r>
          </a:p>
          <a:p>
            <a:pPr marL="0" indent="0" defTabSz="914400" eaLnBrk="1" hangingPunct="1">
              <a:lnSpc>
                <a:spcPct val="100000"/>
              </a:lnSpc>
              <a:spcBef>
                <a:spcPct val="20000"/>
              </a:spcBef>
              <a:buClr>
                <a:schemeClr val="accent1"/>
              </a:buClr>
              <a:buSzPct val="70000"/>
              <a:buFont typeface="Wingdings" panose="05000000000000000000" charset="0"/>
              <a:buNone/>
              <a:defRPr/>
            </a:pPr>
            <a:r>
              <a:rPr lang="en-US" altLang="zh-CN" sz="1700">
                <a:solidFill>
                  <a:schemeClr val="tx2"/>
                </a:solidFill>
                <a:latin typeface="Arial" charset="0"/>
                <a:ea typeface="黑体" charset="0"/>
                <a:cs typeface="黑体" charset="0"/>
              </a:rPr>
              <a:t>imshow(K);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a:xfrm>
            <a:off x="2351088" y="4763"/>
            <a:ext cx="6164262" cy="1325562"/>
          </a:xfrm>
        </p:spPr>
        <p:txBody>
          <a:bodyPr/>
          <a:lstStyle/>
          <a:p>
            <a:pPr eaLnBrk="1" hangingPunct="1"/>
            <a:r>
              <a:rPr lang="en-US" altLang="zh-CN">
                <a:latin typeface="Times New Roman" charset="0"/>
                <a:ea typeface="ＭＳ Ｐゴシック" charset="0"/>
              </a:rPr>
              <a:t>5.3.1  灰度变换增强</a:t>
            </a:r>
          </a:p>
        </p:txBody>
      </p:sp>
      <p:sp>
        <p:nvSpPr>
          <p:cNvPr id="21506" name="内容占位符 2"/>
          <p:cNvSpPr>
            <a:spLocks noGrp="1"/>
          </p:cNvSpPr>
          <p:nvPr>
            <p:ph idx="1"/>
          </p:nvPr>
        </p:nvSpPr>
        <p:spPr>
          <a:xfrm>
            <a:off x="628650" y="1382713"/>
            <a:ext cx="7886700" cy="4926012"/>
          </a:xfrm>
        </p:spPr>
        <p:txBody>
          <a:bodyPr/>
          <a:lstStyle/>
          <a:p>
            <a:pPr eaLnBrk="1" hangingPunct="1">
              <a:lnSpc>
                <a:spcPct val="110000"/>
              </a:lnSpc>
            </a:pPr>
            <a:r>
              <a:rPr lang="zh-CN" altLang="en-US" sz="2400">
                <a:latin typeface="Times New Roman" charset="0"/>
                <a:ea typeface="ＭＳ Ｐゴシック" charset="0"/>
              </a:rPr>
              <a:t>灰度变换增强是在空间域内对图像进行增强的一种简单而有效的方法。灰度变换增强不改变原图像中像素的位置，只改变像素点的灰度值，并逐点进行，和周围的其他像素点无关。</a:t>
            </a:r>
          </a:p>
          <a:p>
            <a:pPr eaLnBrk="1" hangingPunct="1">
              <a:lnSpc>
                <a:spcPct val="110000"/>
              </a:lnSpc>
            </a:pPr>
            <a:r>
              <a:rPr lang="zh-CN" altLang="en-US" sz="2400">
                <a:latin typeface="Times New Roman" charset="0"/>
                <a:ea typeface="ＭＳ Ｐゴシック" charset="0"/>
              </a:rPr>
              <a:t>在前一章中我们介绍的，图像的点运算中，就有大量的灰度变换增强：</a:t>
            </a:r>
          </a:p>
          <a:p>
            <a:pPr lvl="1" eaLnBrk="1" hangingPunct="1">
              <a:lnSpc>
                <a:spcPct val="110000"/>
              </a:lnSpc>
            </a:pPr>
            <a:r>
              <a:rPr lang="zh-CN" altLang="en-US" sz="2000">
                <a:latin typeface="Times New Roman" charset="0"/>
                <a:ea typeface="楷体" charset="0"/>
              </a:rPr>
              <a:t>灰度的线性拉伸</a:t>
            </a:r>
          </a:p>
          <a:p>
            <a:pPr lvl="1" eaLnBrk="1" hangingPunct="1">
              <a:lnSpc>
                <a:spcPct val="110000"/>
              </a:lnSpc>
            </a:pPr>
            <a:r>
              <a:rPr lang="zh-CN" altLang="en-US" sz="2000">
                <a:latin typeface="Times New Roman" charset="0"/>
                <a:ea typeface="楷体" charset="0"/>
              </a:rPr>
              <a:t>灰度叠加</a:t>
            </a:r>
          </a:p>
          <a:p>
            <a:pPr lvl="1" eaLnBrk="1" hangingPunct="1">
              <a:lnSpc>
                <a:spcPct val="110000"/>
              </a:lnSpc>
            </a:pPr>
            <a:r>
              <a:rPr lang="zh-CN" altLang="en-US" sz="2000">
                <a:latin typeface="Times New Roman" charset="0"/>
                <a:ea typeface="楷体" charset="0"/>
              </a:rPr>
              <a:t>等</a:t>
            </a:r>
            <a:endParaRPr lang="en-US" altLang="zh-CN">
              <a:latin typeface="Times New Roman" charset="0"/>
              <a:ea typeface="楷体" charset="0"/>
            </a:endParaRPr>
          </a:p>
          <a:p>
            <a:pPr lvl="1" eaLnBrk="1" hangingPunct="1"/>
            <a:endParaRPr lang="zh-CN" altLang="en-US">
              <a:latin typeface="Times New Roman" charset="0"/>
              <a:ea typeface="楷体" charset="0"/>
            </a:endParaRP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p:cNvSpPr>
          <p:nvPr>
            <p:ph type="title"/>
          </p:nvPr>
        </p:nvSpPr>
        <p:spPr>
          <a:xfrm>
            <a:off x="2351088" y="4763"/>
            <a:ext cx="6164262" cy="1325562"/>
          </a:xfrm>
        </p:spPr>
        <p:txBody>
          <a:bodyPr/>
          <a:lstStyle/>
          <a:p>
            <a:pPr defTabSz="914400" eaLnBrk="1" hangingPunct="1">
              <a:lnSpc>
                <a:spcPct val="100000"/>
              </a:lnSpc>
            </a:pPr>
            <a:r>
              <a:rPr lang="en-US" altLang="zh-CN">
                <a:solidFill>
                  <a:schemeClr val="tx2"/>
                </a:solidFill>
                <a:latin typeface="Arial" charset="0"/>
                <a:ea typeface="黑体" charset="0"/>
                <a:cs typeface="黑体" charset="0"/>
              </a:rPr>
              <a:t>Convolution </a:t>
            </a:r>
            <a:r>
              <a:rPr lang="zh-CN" altLang="en-US">
                <a:solidFill>
                  <a:schemeClr val="tx2"/>
                </a:solidFill>
                <a:latin typeface="Arial" charset="0"/>
                <a:ea typeface="黑体" charset="0"/>
                <a:cs typeface="黑体" charset="0"/>
              </a:rPr>
              <a:t>卷积运算</a:t>
            </a:r>
            <a:r>
              <a:rPr lang="en-US" altLang="zh-CN">
                <a:solidFill>
                  <a:schemeClr val="tx2"/>
                </a:solidFill>
                <a:latin typeface="Arial" charset="0"/>
                <a:ea typeface="黑体" charset="0"/>
                <a:cs typeface="黑体" charset="0"/>
              </a:rPr>
              <a:t/>
            </a:r>
            <a:br>
              <a:rPr lang="en-US" altLang="zh-CN">
                <a:solidFill>
                  <a:schemeClr val="tx2"/>
                </a:solidFill>
                <a:latin typeface="Arial" charset="0"/>
                <a:ea typeface="黑体" charset="0"/>
                <a:cs typeface="黑体" charset="0"/>
              </a:rPr>
            </a:br>
            <a:endParaRPr lang="zh-CN" altLang="en-US">
              <a:solidFill>
                <a:schemeClr val="tx2"/>
              </a:solidFill>
              <a:latin typeface="Arial" charset="0"/>
              <a:ea typeface="黑体" charset="0"/>
              <a:cs typeface="黑体" charset="0"/>
            </a:endParaRPr>
          </a:p>
        </p:txBody>
      </p:sp>
      <p:sp>
        <p:nvSpPr>
          <p:cNvPr id="3" name="内容占位符 2"/>
          <p:cNvSpPr>
            <a:spLocks noGrp="1"/>
          </p:cNvSpPr>
          <p:nvPr>
            <p:ph idx="1"/>
          </p:nvPr>
        </p:nvSpPr>
        <p:spPr>
          <a:xfrm>
            <a:off x="611188" y="692150"/>
            <a:ext cx="7886700" cy="6165850"/>
          </a:xfrm>
        </p:spPr>
        <p:txBody>
          <a:bodyPr>
            <a:normAutofit lnSpcReduction="10000"/>
          </a:bodyPr>
          <a:lstStyle/>
          <a:p>
            <a:pPr marL="0" indent="0" defTabSz="914400" eaLnBrk="1" hangingPunct="1">
              <a:lnSpc>
                <a:spcPct val="130000"/>
              </a:lnSpc>
              <a:spcBef>
                <a:spcPct val="16000"/>
              </a:spcBef>
              <a:buClr>
                <a:schemeClr val="accent1"/>
              </a:buClr>
              <a:buSzPct val="70000"/>
              <a:buFont typeface="Wingdings" panose="05000000000000000000" charset="0"/>
              <a:buNone/>
              <a:defRPr/>
            </a:pPr>
            <a:r>
              <a:rPr lang="en-US" altLang="zh-CN" sz="1800" dirty="0" err="1">
                <a:solidFill>
                  <a:schemeClr val="tx2"/>
                </a:solidFill>
                <a:latin typeface="Arial" charset="0"/>
                <a:ea typeface="黑体" charset="0"/>
                <a:cs typeface="黑体" charset="0"/>
              </a:rPr>
              <a:t>matlab</a:t>
            </a:r>
            <a:r>
              <a:rPr lang="zh-CN" altLang="en-US" sz="1800" dirty="0">
                <a:solidFill>
                  <a:schemeClr val="tx2"/>
                </a:solidFill>
                <a:latin typeface="Arial" charset="0"/>
                <a:ea typeface="黑体" charset="0"/>
                <a:cs typeface="黑体" charset="0"/>
              </a:rPr>
              <a:t>中</a:t>
            </a:r>
            <a:r>
              <a:rPr lang="en-US" altLang="zh-CN" sz="1800" dirty="0">
                <a:solidFill>
                  <a:schemeClr val="tx2"/>
                </a:solidFill>
                <a:latin typeface="Arial" charset="0"/>
                <a:ea typeface="黑体" charset="0"/>
                <a:cs typeface="黑体" charset="0"/>
              </a:rPr>
              <a:t>conv2 </a:t>
            </a:r>
            <a:r>
              <a:rPr lang="zh-CN" altLang="en-US" sz="1800" dirty="0">
                <a:solidFill>
                  <a:schemeClr val="tx2"/>
                </a:solidFill>
                <a:latin typeface="Arial" charset="0"/>
                <a:ea typeface="黑体" charset="0"/>
                <a:cs typeface="黑体" charset="0"/>
              </a:rPr>
              <a:t>函数在计算二维卷积应用实例如下：</a:t>
            </a:r>
          </a:p>
          <a:p>
            <a:pPr marL="0" indent="0" defTabSz="914400" eaLnBrk="1" hangingPunct="1">
              <a:lnSpc>
                <a:spcPct val="130000"/>
              </a:lnSpc>
              <a:spcBef>
                <a:spcPct val="16000"/>
              </a:spcBef>
              <a:buClr>
                <a:schemeClr val="accent1"/>
              </a:buClr>
              <a:buSzPct val="70000"/>
              <a:buFont typeface="Wingdings" panose="05000000000000000000" charset="0"/>
              <a:buNone/>
              <a:defRPr/>
            </a:pPr>
            <a:r>
              <a:rPr lang="zh-CN" altLang="en-US" sz="1800" dirty="0">
                <a:solidFill>
                  <a:schemeClr val="tx2"/>
                </a:solidFill>
                <a:latin typeface="Arial" charset="0"/>
                <a:ea typeface="黑体" charset="0"/>
                <a:cs typeface="黑体" charset="0"/>
              </a:rPr>
              <a:t>格式：</a:t>
            </a:r>
            <a:r>
              <a:rPr lang="en-US" altLang="zh-CN" sz="1800" dirty="0">
                <a:solidFill>
                  <a:schemeClr val="tx2"/>
                </a:solidFill>
                <a:latin typeface="Arial" charset="0"/>
                <a:ea typeface="黑体" charset="0"/>
                <a:cs typeface="黑体" charset="0"/>
              </a:rPr>
              <a:t>C=conv2(A,B)</a:t>
            </a:r>
            <a:br>
              <a:rPr lang="en-US" altLang="zh-CN" sz="1800" dirty="0">
                <a:solidFill>
                  <a:schemeClr val="tx2"/>
                </a:solidFill>
                <a:latin typeface="Arial" charset="0"/>
                <a:ea typeface="黑体" charset="0"/>
                <a:cs typeface="黑体" charset="0"/>
              </a:rPr>
            </a:br>
            <a:r>
              <a:rPr lang="en-US" altLang="zh-CN" sz="1800" dirty="0">
                <a:solidFill>
                  <a:schemeClr val="tx2"/>
                </a:solidFill>
                <a:latin typeface="Arial" charset="0"/>
                <a:ea typeface="黑体" charset="0"/>
                <a:cs typeface="黑体" charset="0"/>
              </a:rPr>
              <a:t>        </a:t>
            </a:r>
            <a:r>
              <a:rPr lang="en-US" altLang="zh-CN" sz="1800" dirty="0" smtClean="0">
                <a:solidFill>
                  <a:schemeClr val="tx2"/>
                </a:solidFill>
                <a:latin typeface="Arial" charset="0"/>
                <a:ea typeface="黑体" charset="0"/>
                <a:cs typeface="黑体" charset="0"/>
              </a:rPr>
              <a:t>   C</a:t>
            </a:r>
            <a:r>
              <a:rPr lang="en-US" altLang="zh-CN" sz="1800" dirty="0">
                <a:solidFill>
                  <a:schemeClr val="tx2"/>
                </a:solidFill>
                <a:latin typeface="Arial" charset="0"/>
                <a:ea typeface="黑体" charset="0"/>
                <a:cs typeface="黑体" charset="0"/>
              </a:rPr>
              <a:t>=conv2(</a:t>
            </a:r>
            <a:r>
              <a:rPr lang="en-US" altLang="zh-CN" sz="1800" dirty="0" err="1">
                <a:solidFill>
                  <a:schemeClr val="tx2"/>
                </a:solidFill>
                <a:latin typeface="Arial" charset="0"/>
                <a:ea typeface="黑体" charset="0"/>
                <a:cs typeface="黑体" charset="0"/>
              </a:rPr>
              <a:t>Hcol,Hrow,A</a:t>
            </a:r>
            <a:r>
              <a:rPr lang="en-US" altLang="zh-CN" sz="1800" dirty="0">
                <a:solidFill>
                  <a:schemeClr val="tx2"/>
                </a:solidFill>
                <a:latin typeface="Arial" charset="0"/>
                <a:ea typeface="黑体" charset="0"/>
                <a:cs typeface="黑体" charset="0"/>
              </a:rPr>
              <a:t>)</a:t>
            </a:r>
            <a:br>
              <a:rPr lang="en-US" altLang="zh-CN" sz="1800" dirty="0">
                <a:solidFill>
                  <a:schemeClr val="tx2"/>
                </a:solidFill>
                <a:latin typeface="Arial" charset="0"/>
                <a:ea typeface="黑体" charset="0"/>
                <a:cs typeface="黑体" charset="0"/>
              </a:rPr>
            </a:br>
            <a:r>
              <a:rPr lang="en-US" altLang="zh-CN" sz="1800" dirty="0">
                <a:solidFill>
                  <a:schemeClr val="tx2"/>
                </a:solidFill>
                <a:latin typeface="Arial" charset="0"/>
                <a:ea typeface="黑体" charset="0"/>
                <a:cs typeface="黑体" charset="0"/>
              </a:rPr>
              <a:t>        </a:t>
            </a:r>
            <a:r>
              <a:rPr lang="en-US" altLang="zh-CN" sz="1800" dirty="0" smtClean="0">
                <a:solidFill>
                  <a:schemeClr val="tx2"/>
                </a:solidFill>
                <a:latin typeface="Arial" charset="0"/>
                <a:ea typeface="黑体" charset="0"/>
                <a:cs typeface="黑体" charset="0"/>
              </a:rPr>
              <a:t>   C</a:t>
            </a:r>
            <a:r>
              <a:rPr lang="en-US" altLang="zh-CN" sz="1800" dirty="0">
                <a:solidFill>
                  <a:schemeClr val="tx2"/>
                </a:solidFill>
                <a:latin typeface="Arial" charset="0"/>
                <a:ea typeface="黑体" charset="0"/>
                <a:cs typeface="黑体" charset="0"/>
              </a:rPr>
              <a:t>=conv2(...</a:t>
            </a:r>
            <a:r>
              <a:rPr lang="en-US" altLang="zh-CN" sz="1800" dirty="0" smtClean="0">
                <a:solidFill>
                  <a:schemeClr val="tx2"/>
                </a:solidFill>
                <a:latin typeface="Arial" charset="0"/>
                <a:ea typeface="黑体" charset="0"/>
                <a:cs typeface="黑体" charset="0"/>
              </a:rPr>
              <a:t>,‘shape’)</a:t>
            </a:r>
            <a:r>
              <a:rPr lang="en-US" altLang="zh-CN" sz="1800" dirty="0">
                <a:solidFill>
                  <a:schemeClr val="tx2"/>
                </a:solidFill>
                <a:latin typeface="Arial" charset="0"/>
                <a:ea typeface="黑体" charset="0"/>
                <a:cs typeface="黑体" charset="0"/>
              </a:rPr>
              <a:t/>
            </a:r>
            <a:br>
              <a:rPr lang="en-US" altLang="zh-CN" sz="1800" dirty="0">
                <a:solidFill>
                  <a:schemeClr val="tx2"/>
                </a:solidFill>
                <a:latin typeface="Arial" charset="0"/>
                <a:ea typeface="黑体" charset="0"/>
                <a:cs typeface="黑体" charset="0"/>
              </a:rPr>
            </a:br>
            <a:r>
              <a:rPr lang="zh-CN" altLang="en-US" sz="1800" dirty="0">
                <a:solidFill>
                  <a:schemeClr val="tx2"/>
                </a:solidFill>
                <a:latin typeface="Arial" charset="0"/>
                <a:ea typeface="黑体" charset="0"/>
                <a:cs typeface="黑体" charset="0"/>
              </a:rPr>
              <a:t>说明</a:t>
            </a:r>
            <a:r>
              <a:rPr lang="zh-CN" altLang="en-US" sz="1800" dirty="0" smtClean="0">
                <a:solidFill>
                  <a:schemeClr val="tx2"/>
                </a:solidFill>
                <a:latin typeface="Arial" charset="0"/>
                <a:ea typeface="黑体" charset="0"/>
                <a:cs typeface="黑体" charset="0"/>
              </a:rPr>
              <a:t>：</a:t>
            </a:r>
            <a:endParaRPr lang="en-US" altLang="zh-CN" sz="1800" dirty="0">
              <a:solidFill>
                <a:schemeClr val="tx2"/>
              </a:solidFill>
              <a:latin typeface="Arial" charset="0"/>
              <a:ea typeface="黑体" charset="0"/>
              <a:cs typeface="黑体" charset="0"/>
            </a:endParaRPr>
          </a:p>
          <a:p>
            <a:pPr marL="342900" indent="-342900" defTabSz="914400" eaLnBrk="1" hangingPunct="1">
              <a:lnSpc>
                <a:spcPct val="130000"/>
              </a:lnSpc>
              <a:spcBef>
                <a:spcPct val="16000"/>
              </a:spcBef>
              <a:buClr>
                <a:schemeClr val="accent1"/>
              </a:buClr>
              <a:buSzPct val="70000"/>
              <a:buFont typeface="Wingdings 2" charset="0"/>
              <a:buChar char=""/>
              <a:defRPr/>
            </a:pPr>
            <a:r>
              <a:rPr lang="en-US" altLang="zh-CN" sz="1800" dirty="0" smtClean="0">
                <a:solidFill>
                  <a:schemeClr val="tx2"/>
                </a:solidFill>
                <a:latin typeface="Arial" charset="0"/>
                <a:ea typeface="黑体" charset="0"/>
                <a:cs typeface="黑体" charset="0"/>
              </a:rPr>
              <a:t>C</a:t>
            </a:r>
            <a:r>
              <a:rPr lang="en-US" altLang="zh-CN" sz="1800" dirty="0">
                <a:solidFill>
                  <a:schemeClr val="tx2"/>
                </a:solidFill>
                <a:latin typeface="Arial" charset="0"/>
                <a:ea typeface="黑体" charset="0"/>
                <a:cs typeface="黑体" charset="0"/>
              </a:rPr>
              <a:t>=conv2(A,B) </a:t>
            </a:r>
            <a:r>
              <a:rPr lang="zh-CN" altLang="en-US" sz="1800" dirty="0">
                <a:solidFill>
                  <a:schemeClr val="tx2"/>
                </a:solidFill>
                <a:latin typeface="Arial" charset="0"/>
                <a:ea typeface="黑体" charset="0"/>
                <a:cs typeface="黑体" charset="0"/>
              </a:rPr>
              <a:t>，</a:t>
            </a:r>
            <a:r>
              <a:rPr lang="en-US" altLang="zh-CN" sz="1800" dirty="0">
                <a:solidFill>
                  <a:schemeClr val="tx2"/>
                </a:solidFill>
                <a:latin typeface="Arial" charset="0"/>
                <a:ea typeface="黑体" charset="0"/>
                <a:cs typeface="黑体" charset="0"/>
              </a:rPr>
              <a:t>conv2 </a:t>
            </a:r>
            <a:r>
              <a:rPr lang="zh-CN" altLang="en-US" sz="1800" dirty="0" smtClean="0">
                <a:solidFill>
                  <a:schemeClr val="tx2"/>
                </a:solidFill>
                <a:latin typeface="Arial" charset="0"/>
                <a:ea typeface="黑体" charset="0"/>
                <a:cs typeface="黑体" charset="0"/>
              </a:rPr>
              <a:t>计算矩阵 </a:t>
            </a:r>
            <a:r>
              <a:rPr lang="en-US" altLang="zh-CN" sz="1800" dirty="0">
                <a:solidFill>
                  <a:schemeClr val="tx2"/>
                </a:solidFill>
                <a:latin typeface="Arial" charset="0"/>
                <a:ea typeface="黑体" charset="0"/>
                <a:cs typeface="黑体" charset="0"/>
              </a:rPr>
              <a:t>A </a:t>
            </a:r>
            <a:r>
              <a:rPr lang="zh-CN" altLang="en-US" sz="1800" dirty="0">
                <a:solidFill>
                  <a:schemeClr val="tx2"/>
                </a:solidFill>
                <a:latin typeface="Arial" charset="0"/>
                <a:ea typeface="黑体" charset="0"/>
                <a:cs typeface="黑体" charset="0"/>
              </a:rPr>
              <a:t>和 </a:t>
            </a:r>
            <a:r>
              <a:rPr lang="en-US" altLang="zh-CN" sz="1800" dirty="0">
                <a:solidFill>
                  <a:schemeClr val="tx2"/>
                </a:solidFill>
                <a:latin typeface="Arial" charset="0"/>
                <a:ea typeface="黑体" charset="0"/>
                <a:cs typeface="黑体" charset="0"/>
              </a:rPr>
              <a:t>B </a:t>
            </a:r>
            <a:r>
              <a:rPr lang="zh-CN" altLang="en-US" sz="1800" dirty="0">
                <a:solidFill>
                  <a:schemeClr val="tx2"/>
                </a:solidFill>
                <a:latin typeface="Arial" charset="0"/>
                <a:ea typeface="黑体" charset="0"/>
                <a:cs typeface="黑体" charset="0"/>
              </a:rPr>
              <a:t>的卷积，若 </a:t>
            </a:r>
            <a:r>
              <a:rPr lang="en-US" altLang="zh-CN" sz="1800" dirty="0">
                <a:solidFill>
                  <a:schemeClr val="tx2"/>
                </a:solidFill>
                <a:latin typeface="Arial" charset="0"/>
                <a:ea typeface="黑体" charset="0"/>
                <a:cs typeface="黑体" charset="0"/>
              </a:rPr>
              <a:t>[</a:t>
            </a:r>
            <a:r>
              <a:rPr lang="en-US" altLang="zh-CN" sz="1800" dirty="0" err="1">
                <a:solidFill>
                  <a:schemeClr val="tx2"/>
                </a:solidFill>
                <a:latin typeface="Arial" charset="0"/>
                <a:ea typeface="黑体" charset="0"/>
                <a:cs typeface="黑体" charset="0"/>
              </a:rPr>
              <a:t>Ma,Na</a:t>
            </a:r>
            <a:r>
              <a:rPr lang="en-US" altLang="zh-CN" sz="1800" dirty="0">
                <a:solidFill>
                  <a:schemeClr val="tx2"/>
                </a:solidFill>
                <a:latin typeface="Arial" charset="0"/>
                <a:ea typeface="黑体" charset="0"/>
                <a:cs typeface="黑体" charset="0"/>
              </a:rPr>
              <a:t>]</a:t>
            </a:r>
            <a:r>
              <a:rPr lang="zh-CN" altLang="en-US" sz="1800" dirty="0">
                <a:solidFill>
                  <a:schemeClr val="tx2"/>
                </a:solidFill>
                <a:latin typeface="Arial" charset="0"/>
                <a:ea typeface="黑体" charset="0"/>
                <a:cs typeface="黑体" charset="0"/>
              </a:rPr>
              <a:t>＝</a:t>
            </a:r>
            <a:r>
              <a:rPr lang="en-US" altLang="zh-CN" sz="1800" dirty="0">
                <a:solidFill>
                  <a:schemeClr val="tx2"/>
                </a:solidFill>
                <a:latin typeface="Arial" charset="0"/>
                <a:ea typeface="黑体" charset="0"/>
                <a:cs typeface="黑体" charset="0"/>
              </a:rPr>
              <a:t>size(A), [</a:t>
            </a:r>
            <a:r>
              <a:rPr lang="en-US" altLang="zh-CN" sz="1800" dirty="0" err="1">
                <a:solidFill>
                  <a:schemeClr val="tx2"/>
                </a:solidFill>
                <a:latin typeface="Arial" charset="0"/>
                <a:ea typeface="黑体" charset="0"/>
                <a:cs typeface="黑体" charset="0"/>
              </a:rPr>
              <a:t>Mb,Nb</a:t>
            </a:r>
            <a:r>
              <a:rPr lang="en-US" altLang="zh-CN" sz="1800" dirty="0">
                <a:solidFill>
                  <a:schemeClr val="tx2"/>
                </a:solidFill>
                <a:latin typeface="Arial" charset="0"/>
                <a:ea typeface="黑体" charset="0"/>
                <a:cs typeface="黑体" charset="0"/>
              </a:rPr>
              <a:t>]=size(B), </a:t>
            </a:r>
            <a:r>
              <a:rPr lang="zh-CN" altLang="en-US" sz="1800" dirty="0">
                <a:solidFill>
                  <a:schemeClr val="tx2"/>
                </a:solidFill>
                <a:latin typeface="Arial" charset="0"/>
                <a:ea typeface="黑体" charset="0"/>
                <a:cs typeface="黑体" charset="0"/>
              </a:rPr>
              <a:t>则 </a:t>
            </a:r>
            <a:r>
              <a:rPr lang="en-US" altLang="zh-CN" sz="1800" dirty="0">
                <a:solidFill>
                  <a:schemeClr val="tx2"/>
                </a:solidFill>
                <a:latin typeface="Arial" charset="0"/>
                <a:ea typeface="黑体" charset="0"/>
                <a:cs typeface="黑体" charset="0"/>
              </a:rPr>
              <a:t>size(C)=[Ma+Mb-1,Na+Nb-1];</a:t>
            </a:r>
          </a:p>
          <a:p>
            <a:pPr marL="342900" indent="-342900" defTabSz="914400" eaLnBrk="1" hangingPunct="1">
              <a:lnSpc>
                <a:spcPct val="130000"/>
              </a:lnSpc>
              <a:spcBef>
                <a:spcPct val="16000"/>
              </a:spcBef>
              <a:buClr>
                <a:schemeClr val="accent1"/>
              </a:buClr>
              <a:buSzPct val="70000"/>
              <a:buFont typeface="Wingdings 2" charset="0"/>
              <a:buChar char=""/>
              <a:defRPr/>
            </a:pPr>
            <a:r>
              <a:rPr lang="en-US" altLang="zh-CN" sz="1800" dirty="0">
                <a:solidFill>
                  <a:schemeClr val="tx2"/>
                </a:solidFill>
                <a:latin typeface="Arial" charset="0"/>
                <a:ea typeface="黑体" charset="0"/>
                <a:cs typeface="黑体" charset="0"/>
              </a:rPr>
              <a:t>C=conv2(</a:t>
            </a:r>
            <a:r>
              <a:rPr lang="en-US" altLang="zh-CN" sz="1800" dirty="0" err="1">
                <a:solidFill>
                  <a:schemeClr val="tx2"/>
                </a:solidFill>
                <a:latin typeface="Arial" charset="0"/>
                <a:ea typeface="黑体" charset="0"/>
                <a:cs typeface="黑体" charset="0"/>
              </a:rPr>
              <a:t>Hcol,Hrow,A</a:t>
            </a:r>
            <a:r>
              <a:rPr lang="en-US" altLang="zh-CN" sz="1800" dirty="0">
                <a:solidFill>
                  <a:schemeClr val="tx2"/>
                </a:solidFill>
                <a:latin typeface="Arial" charset="0"/>
                <a:ea typeface="黑体" charset="0"/>
                <a:cs typeface="黑体" charset="0"/>
              </a:rPr>
              <a:t>) </a:t>
            </a:r>
            <a:r>
              <a:rPr lang="zh-CN" altLang="en-US" sz="1800" dirty="0">
                <a:solidFill>
                  <a:schemeClr val="tx2"/>
                </a:solidFill>
                <a:latin typeface="Arial" charset="0"/>
                <a:ea typeface="黑体" charset="0"/>
                <a:cs typeface="黑体" charset="0"/>
              </a:rPr>
              <a:t>中，矩阵 </a:t>
            </a:r>
            <a:r>
              <a:rPr lang="en-US" altLang="zh-CN" sz="1800" dirty="0">
                <a:solidFill>
                  <a:schemeClr val="tx2"/>
                </a:solidFill>
                <a:latin typeface="Arial" charset="0"/>
                <a:ea typeface="黑体" charset="0"/>
                <a:cs typeface="黑体" charset="0"/>
              </a:rPr>
              <a:t>A </a:t>
            </a:r>
            <a:r>
              <a:rPr lang="zh-CN" altLang="en-US" sz="1800" dirty="0">
                <a:solidFill>
                  <a:schemeClr val="tx2"/>
                </a:solidFill>
                <a:latin typeface="Arial" charset="0"/>
                <a:ea typeface="黑体" charset="0"/>
                <a:cs typeface="黑体" charset="0"/>
              </a:rPr>
              <a:t>分别与 </a:t>
            </a:r>
            <a:r>
              <a:rPr lang="en-US" altLang="zh-CN" sz="1800" dirty="0" err="1">
                <a:solidFill>
                  <a:schemeClr val="tx2"/>
                </a:solidFill>
                <a:latin typeface="Arial" charset="0"/>
                <a:ea typeface="黑体" charset="0"/>
                <a:cs typeface="黑体" charset="0"/>
              </a:rPr>
              <a:t>Hcol</a:t>
            </a:r>
            <a:r>
              <a:rPr lang="en-US" altLang="zh-CN" sz="1800" dirty="0">
                <a:solidFill>
                  <a:schemeClr val="tx2"/>
                </a:solidFill>
                <a:latin typeface="Arial" charset="0"/>
                <a:ea typeface="黑体" charset="0"/>
                <a:cs typeface="黑体" charset="0"/>
              </a:rPr>
              <a:t> </a:t>
            </a:r>
            <a:r>
              <a:rPr lang="zh-CN" altLang="en-US" sz="1800" dirty="0">
                <a:solidFill>
                  <a:schemeClr val="tx2"/>
                </a:solidFill>
                <a:latin typeface="Arial" charset="0"/>
                <a:ea typeface="黑体" charset="0"/>
                <a:cs typeface="黑体" charset="0"/>
              </a:rPr>
              <a:t>向量在列方向和 </a:t>
            </a:r>
            <a:r>
              <a:rPr lang="en-US" altLang="zh-CN" sz="1800" dirty="0" err="1">
                <a:solidFill>
                  <a:schemeClr val="tx2"/>
                </a:solidFill>
                <a:latin typeface="Arial" charset="0"/>
                <a:ea typeface="黑体" charset="0"/>
                <a:cs typeface="黑体" charset="0"/>
              </a:rPr>
              <a:t>Hrow</a:t>
            </a:r>
            <a:r>
              <a:rPr lang="en-US" altLang="zh-CN" sz="1800" dirty="0">
                <a:solidFill>
                  <a:schemeClr val="tx2"/>
                </a:solidFill>
                <a:latin typeface="Arial" charset="0"/>
                <a:ea typeface="黑体" charset="0"/>
                <a:cs typeface="黑体" charset="0"/>
              </a:rPr>
              <a:t> </a:t>
            </a:r>
            <a:r>
              <a:rPr lang="zh-CN" altLang="en-US" sz="1800" dirty="0">
                <a:solidFill>
                  <a:schemeClr val="tx2"/>
                </a:solidFill>
                <a:latin typeface="Arial" charset="0"/>
                <a:ea typeface="黑体" charset="0"/>
                <a:cs typeface="黑体" charset="0"/>
              </a:rPr>
              <a:t>向量在行方向上进行卷积；</a:t>
            </a:r>
            <a:r>
              <a:rPr lang="en-US" altLang="zh-CN" sz="1800" dirty="0">
                <a:solidFill>
                  <a:schemeClr val="tx2"/>
                </a:solidFill>
                <a:latin typeface="Arial" charset="0"/>
                <a:ea typeface="黑体" charset="0"/>
                <a:cs typeface="黑体" charset="0"/>
              </a:rPr>
              <a:t>C=conv2(...</a:t>
            </a:r>
            <a:r>
              <a:rPr lang="en-US" altLang="zh-CN" sz="1800" dirty="0" smtClean="0">
                <a:solidFill>
                  <a:schemeClr val="tx2"/>
                </a:solidFill>
                <a:latin typeface="Arial" charset="0"/>
                <a:ea typeface="黑体" charset="0"/>
                <a:cs typeface="黑体" charset="0"/>
              </a:rPr>
              <a:t>,‘shape’) </a:t>
            </a:r>
            <a:r>
              <a:rPr lang="zh-CN" altLang="en-US" sz="1800" dirty="0">
                <a:solidFill>
                  <a:schemeClr val="tx2"/>
                </a:solidFill>
                <a:latin typeface="Arial" charset="0"/>
                <a:ea typeface="黑体" charset="0"/>
                <a:cs typeface="黑体" charset="0"/>
              </a:rPr>
              <a:t>用来指定 </a:t>
            </a:r>
            <a:r>
              <a:rPr lang="en-US" altLang="zh-CN" sz="1800" dirty="0" smtClean="0">
                <a:solidFill>
                  <a:schemeClr val="tx2"/>
                </a:solidFill>
                <a:latin typeface="Arial" charset="0"/>
                <a:ea typeface="黑体" charset="0"/>
                <a:cs typeface="黑体" charset="0"/>
              </a:rPr>
              <a:t>conv2</a:t>
            </a:r>
            <a:r>
              <a:rPr lang="zh-CN" altLang="en-US" sz="1800" dirty="0" smtClean="0">
                <a:solidFill>
                  <a:schemeClr val="tx2"/>
                </a:solidFill>
                <a:latin typeface="Arial" charset="0"/>
                <a:ea typeface="黑体" charset="0"/>
                <a:cs typeface="黑体" charset="0"/>
              </a:rPr>
              <a:t>返回二维卷积结果部分</a:t>
            </a:r>
            <a:endParaRPr lang="en-US" altLang="zh-CN" sz="1800" dirty="0" smtClean="0">
              <a:solidFill>
                <a:schemeClr val="tx2"/>
              </a:solidFill>
              <a:latin typeface="Arial" charset="0"/>
              <a:ea typeface="黑体" charset="0"/>
              <a:cs typeface="黑体" charset="0"/>
            </a:endParaRPr>
          </a:p>
          <a:p>
            <a:pPr marL="342900" lvl="1" indent="0" defTabSz="914400" eaLnBrk="1" hangingPunct="1">
              <a:lnSpc>
                <a:spcPct val="130000"/>
              </a:lnSpc>
              <a:spcBef>
                <a:spcPct val="16000"/>
              </a:spcBef>
              <a:buClr>
                <a:schemeClr val="accent1"/>
              </a:buClr>
              <a:buSzPct val="70000"/>
              <a:buFont typeface="Wingdings" panose="05000000000000000000" charset="0"/>
              <a:buNone/>
              <a:defRPr/>
            </a:pPr>
            <a:r>
              <a:rPr lang="en-US" altLang="zh-CN" sz="1400" dirty="0" smtClean="0">
                <a:solidFill>
                  <a:schemeClr val="tx2"/>
                </a:solidFill>
                <a:latin typeface="Arial" charset="0"/>
                <a:ea typeface="黑体" charset="0"/>
                <a:cs typeface="黑体" charset="0"/>
              </a:rPr>
              <a:t>B=conv2(</a:t>
            </a:r>
            <a:r>
              <a:rPr lang="en-US" altLang="zh-CN" sz="1400" dirty="0" err="1" smtClean="0">
                <a:solidFill>
                  <a:schemeClr val="tx2"/>
                </a:solidFill>
                <a:latin typeface="Arial" charset="0"/>
                <a:ea typeface="黑体" charset="0"/>
                <a:cs typeface="黑体" charset="0"/>
              </a:rPr>
              <a:t>A,Hcol</a:t>
            </a:r>
            <a:r>
              <a:rPr lang="en-US" altLang="zh-CN" sz="1400" dirty="0" smtClean="0">
                <a:solidFill>
                  <a:schemeClr val="tx2"/>
                </a:solidFill>
                <a:latin typeface="Arial" charset="0"/>
                <a:ea typeface="黑体" charset="0"/>
                <a:cs typeface="黑体" charset="0"/>
              </a:rPr>
              <a:t>);  %</a:t>
            </a:r>
            <a:r>
              <a:rPr lang="en-US" altLang="zh-CN" sz="1400" dirty="0" err="1" smtClean="0">
                <a:solidFill>
                  <a:schemeClr val="tx2"/>
                </a:solidFill>
                <a:latin typeface="Arial" charset="0"/>
                <a:ea typeface="黑体" charset="0"/>
                <a:cs typeface="黑体" charset="0"/>
              </a:rPr>
              <a:t>Hcol</a:t>
            </a:r>
            <a:r>
              <a:rPr lang="zh-CN" altLang="en-US" sz="1400" dirty="0" smtClean="0">
                <a:solidFill>
                  <a:schemeClr val="tx2"/>
                </a:solidFill>
                <a:latin typeface="Arial" charset="0"/>
                <a:ea typeface="黑体" charset="0"/>
                <a:cs typeface="黑体" charset="0"/>
              </a:rPr>
              <a:t>是列向量</a:t>
            </a:r>
            <a:endParaRPr lang="en-US" altLang="zh-CN" sz="1400" dirty="0" smtClean="0">
              <a:solidFill>
                <a:schemeClr val="tx2"/>
              </a:solidFill>
              <a:latin typeface="Arial" charset="0"/>
              <a:ea typeface="黑体" charset="0"/>
              <a:cs typeface="黑体" charset="0"/>
            </a:endParaRPr>
          </a:p>
          <a:p>
            <a:pPr marL="342900" lvl="1" indent="0" defTabSz="914400" eaLnBrk="1" hangingPunct="1">
              <a:lnSpc>
                <a:spcPct val="130000"/>
              </a:lnSpc>
              <a:spcBef>
                <a:spcPct val="16000"/>
              </a:spcBef>
              <a:buClr>
                <a:schemeClr val="accent1"/>
              </a:buClr>
              <a:buSzPct val="70000"/>
              <a:buFont typeface="Wingdings" panose="05000000000000000000" charset="0"/>
              <a:buNone/>
              <a:defRPr/>
            </a:pPr>
            <a:r>
              <a:rPr lang="en-US" altLang="zh-CN" sz="1400" dirty="0" smtClean="0">
                <a:solidFill>
                  <a:schemeClr val="tx2"/>
                </a:solidFill>
                <a:latin typeface="Arial" charset="0"/>
                <a:ea typeface="黑体" charset="0"/>
                <a:cs typeface="黑体" charset="0"/>
              </a:rPr>
              <a:t>C=(</a:t>
            </a:r>
            <a:r>
              <a:rPr lang="en-US" altLang="zh-CN" sz="1400" dirty="0" err="1" smtClean="0">
                <a:solidFill>
                  <a:schemeClr val="tx2"/>
                </a:solidFill>
                <a:latin typeface="Arial" charset="0"/>
                <a:ea typeface="黑体" charset="0"/>
                <a:cs typeface="黑体" charset="0"/>
              </a:rPr>
              <a:t>Hrow,B</a:t>
            </a:r>
            <a:r>
              <a:rPr lang="en-US" altLang="zh-CN" sz="1400" dirty="0" smtClean="0">
                <a:solidFill>
                  <a:schemeClr val="tx2"/>
                </a:solidFill>
                <a:latin typeface="Arial" charset="0"/>
                <a:ea typeface="黑体" charset="0"/>
                <a:cs typeface="黑体" charset="0"/>
              </a:rPr>
              <a:t>); %</a:t>
            </a:r>
            <a:r>
              <a:rPr lang="en-US" altLang="zh-CN" sz="1400" dirty="0" err="1" smtClean="0">
                <a:solidFill>
                  <a:schemeClr val="tx2"/>
                </a:solidFill>
                <a:latin typeface="Arial" charset="0"/>
                <a:ea typeface="黑体" charset="0"/>
                <a:cs typeface="黑体" charset="0"/>
              </a:rPr>
              <a:t>Hrow</a:t>
            </a:r>
            <a:r>
              <a:rPr lang="zh-CN" altLang="en-US" sz="1400" dirty="0" smtClean="0">
                <a:solidFill>
                  <a:schemeClr val="tx2"/>
                </a:solidFill>
                <a:latin typeface="Arial" charset="0"/>
                <a:ea typeface="黑体" charset="0"/>
                <a:cs typeface="黑体" charset="0"/>
              </a:rPr>
              <a:t>是行向量</a:t>
            </a:r>
            <a:endParaRPr lang="en-US" altLang="zh-CN" sz="1400" dirty="0" smtClean="0">
              <a:solidFill>
                <a:schemeClr val="tx2"/>
              </a:solidFill>
              <a:latin typeface="Arial" charset="0"/>
              <a:ea typeface="黑体" charset="0"/>
              <a:cs typeface="黑体" charset="0"/>
            </a:endParaRPr>
          </a:p>
          <a:p>
            <a:pPr marL="342900" indent="-342900" defTabSz="914400" eaLnBrk="1" hangingPunct="1">
              <a:lnSpc>
                <a:spcPct val="130000"/>
              </a:lnSpc>
              <a:spcBef>
                <a:spcPct val="16000"/>
              </a:spcBef>
              <a:buClr>
                <a:schemeClr val="accent1"/>
              </a:buClr>
              <a:buSzPct val="70000"/>
              <a:buFont typeface="Wingdings 2" charset="0"/>
              <a:buChar char=""/>
              <a:defRPr/>
            </a:pPr>
            <a:r>
              <a:rPr lang="zh-CN" altLang="en-US" sz="1800" dirty="0" smtClean="0">
                <a:solidFill>
                  <a:schemeClr val="tx2"/>
                </a:solidFill>
                <a:latin typeface="Arial" charset="0"/>
                <a:ea typeface="黑体" charset="0"/>
                <a:cs typeface="黑体" charset="0"/>
              </a:rPr>
              <a:t>参数 </a:t>
            </a:r>
            <a:r>
              <a:rPr lang="en-US" altLang="zh-CN" sz="1800" dirty="0">
                <a:solidFill>
                  <a:schemeClr val="tx2"/>
                </a:solidFill>
                <a:latin typeface="Arial" charset="0"/>
                <a:ea typeface="黑体" charset="0"/>
                <a:cs typeface="黑体" charset="0"/>
              </a:rPr>
              <a:t>shape </a:t>
            </a:r>
            <a:r>
              <a:rPr lang="zh-CN" altLang="en-US" sz="1800" dirty="0">
                <a:solidFill>
                  <a:schemeClr val="tx2"/>
                </a:solidFill>
                <a:latin typeface="Arial" charset="0"/>
                <a:ea typeface="黑体" charset="0"/>
                <a:cs typeface="黑体" charset="0"/>
              </a:rPr>
              <a:t>可取值如下：</a:t>
            </a:r>
            <a:br>
              <a:rPr lang="zh-CN" altLang="en-US" sz="1800" dirty="0">
                <a:solidFill>
                  <a:schemeClr val="tx2"/>
                </a:solidFill>
                <a:latin typeface="Arial" charset="0"/>
                <a:ea typeface="黑体" charset="0"/>
                <a:cs typeface="黑体" charset="0"/>
              </a:rPr>
            </a:br>
            <a:r>
              <a:rPr lang="en-US" altLang="zh-CN" sz="1800" dirty="0" smtClean="0">
                <a:solidFill>
                  <a:schemeClr val="tx2"/>
                </a:solidFill>
                <a:latin typeface="Arial" charset="0"/>
                <a:ea typeface="黑体" charset="0"/>
                <a:cs typeface="黑体" charset="0"/>
              </a:rPr>
              <a:t>full </a:t>
            </a:r>
            <a:r>
              <a:rPr lang="zh-CN" altLang="en-US" sz="1800" dirty="0">
                <a:solidFill>
                  <a:schemeClr val="tx2"/>
                </a:solidFill>
                <a:latin typeface="Arial" charset="0"/>
                <a:ea typeface="黑体" charset="0"/>
                <a:cs typeface="黑体" charset="0"/>
              </a:rPr>
              <a:t>为缺省值，返回二维卷积的全部结果；</a:t>
            </a:r>
            <a:br>
              <a:rPr lang="zh-CN" altLang="en-US" sz="1800" dirty="0">
                <a:solidFill>
                  <a:schemeClr val="tx2"/>
                </a:solidFill>
                <a:latin typeface="Arial" charset="0"/>
                <a:ea typeface="黑体" charset="0"/>
                <a:cs typeface="黑体" charset="0"/>
              </a:rPr>
            </a:br>
            <a:r>
              <a:rPr lang="en-US" altLang="zh-CN" sz="1800" dirty="0" smtClean="0">
                <a:solidFill>
                  <a:schemeClr val="tx2"/>
                </a:solidFill>
                <a:latin typeface="Arial" charset="0"/>
                <a:ea typeface="黑体" charset="0"/>
                <a:cs typeface="黑体" charset="0"/>
              </a:rPr>
              <a:t>same </a:t>
            </a:r>
            <a:r>
              <a:rPr lang="zh-CN" altLang="en-US" sz="1800" dirty="0">
                <a:solidFill>
                  <a:schemeClr val="tx2"/>
                </a:solidFill>
                <a:latin typeface="Arial" charset="0"/>
                <a:ea typeface="黑体" charset="0"/>
                <a:cs typeface="黑体" charset="0"/>
              </a:rPr>
              <a:t>返回二维卷积结果中与 </a:t>
            </a:r>
            <a:r>
              <a:rPr lang="en-US" altLang="zh-CN" sz="1800" dirty="0">
                <a:solidFill>
                  <a:schemeClr val="tx2"/>
                </a:solidFill>
                <a:latin typeface="Arial" charset="0"/>
                <a:ea typeface="黑体" charset="0"/>
                <a:cs typeface="黑体" charset="0"/>
              </a:rPr>
              <a:t>A </a:t>
            </a:r>
            <a:r>
              <a:rPr lang="zh-CN" altLang="en-US" sz="1800" dirty="0">
                <a:solidFill>
                  <a:schemeClr val="tx2"/>
                </a:solidFill>
                <a:latin typeface="Arial" charset="0"/>
                <a:ea typeface="黑体" charset="0"/>
                <a:cs typeface="黑体" charset="0"/>
              </a:rPr>
              <a:t>大小相同的中间部分；</a:t>
            </a:r>
            <a:br>
              <a:rPr lang="zh-CN" altLang="en-US" sz="1800" dirty="0">
                <a:solidFill>
                  <a:schemeClr val="tx2"/>
                </a:solidFill>
                <a:latin typeface="Arial" charset="0"/>
                <a:ea typeface="黑体" charset="0"/>
                <a:cs typeface="黑体" charset="0"/>
              </a:rPr>
            </a:br>
            <a:r>
              <a:rPr lang="en-US" altLang="zh-CN" sz="1800" dirty="0" smtClean="0">
                <a:solidFill>
                  <a:schemeClr val="tx2"/>
                </a:solidFill>
                <a:latin typeface="Arial" charset="0"/>
                <a:ea typeface="黑体" charset="0"/>
                <a:cs typeface="黑体" charset="0"/>
              </a:rPr>
              <a:t>valid </a:t>
            </a:r>
            <a:r>
              <a:rPr lang="zh-CN" altLang="en-US" sz="1800" dirty="0">
                <a:solidFill>
                  <a:schemeClr val="tx2"/>
                </a:solidFill>
                <a:latin typeface="Arial" charset="0"/>
                <a:ea typeface="黑体" charset="0"/>
                <a:cs typeface="黑体" charset="0"/>
              </a:rPr>
              <a:t>返回在卷积过程中，未使用边缘补 </a:t>
            </a:r>
            <a:r>
              <a:rPr lang="en-US" altLang="zh-CN" sz="1800" dirty="0">
                <a:solidFill>
                  <a:schemeClr val="tx2"/>
                </a:solidFill>
                <a:latin typeface="Arial" charset="0"/>
                <a:ea typeface="黑体" charset="0"/>
                <a:cs typeface="黑体" charset="0"/>
              </a:rPr>
              <a:t>0 </a:t>
            </a:r>
            <a:r>
              <a:rPr lang="zh-CN" altLang="en-US" sz="1800" dirty="0">
                <a:solidFill>
                  <a:schemeClr val="tx2"/>
                </a:solidFill>
                <a:latin typeface="Arial" charset="0"/>
                <a:ea typeface="黑体" charset="0"/>
                <a:cs typeface="黑体" charset="0"/>
              </a:rPr>
              <a:t>部分进行计算的卷积结果部分，当 </a:t>
            </a:r>
            <a:r>
              <a:rPr lang="en-US" altLang="zh-CN" sz="1800" dirty="0">
                <a:solidFill>
                  <a:schemeClr val="tx2"/>
                </a:solidFill>
                <a:latin typeface="Arial" charset="0"/>
                <a:ea typeface="黑体" charset="0"/>
                <a:cs typeface="黑体" charset="0"/>
              </a:rPr>
              <a:t>size(A)&gt;size(B) </a:t>
            </a:r>
            <a:r>
              <a:rPr lang="zh-CN" altLang="en-US" sz="1800" dirty="0">
                <a:solidFill>
                  <a:schemeClr val="tx2"/>
                </a:solidFill>
                <a:latin typeface="Arial" charset="0"/>
                <a:ea typeface="黑体" charset="0"/>
                <a:cs typeface="黑体" charset="0"/>
              </a:rPr>
              <a:t>时，</a:t>
            </a:r>
            <a:r>
              <a:rPr lang="en-US" altLang="zh-CN" sz="1800" dirty="0">
                <a:solidFill>
                  <a:schemeClr val="tx2"/>
                </a:solidFill>
                <a:latin typeface="Arial" charset="0"/>
                <a:ea typeface="黑体" charset="0"/>
                <a:cs typeface="黑体" charset="0"/>
              </a:rPr>
              <a:t>size(C)=[Ma-Mb+1,Na-Nb+1]</a:t>
            </a:r>
          </a:p>
          <a:p>
            <a:pPr marL="342900" indent="-342900" defTabSz="914400" eaLnBrk="1" hangingPunct="1">
              <a:lnSpc>
                <a:spcPct val="80000"/>
              </a:lnSpc>
              <a:spcBef>
                <a:spcPct val="16000"/>
              </a:spcBef>
              <a:buClr>
                <a:schemeClr val="accent1"/>
              </a:buClr>
              <a:buSzPct val="70000"/>
              <a:buFont typeface="Wingdings 2" charset="0"/>
              <a:buNone/>
              <a:defRPr/>
            </a:pPr>
            <a:r>
              <a:rPr lang="en-US" altLang="zh-CN" sz="1800" dirty="0">
                <a:solidFill>
                  <a:schemeClr val="tx2"/>
                </a:solidFill>
                <a:latin typeface="Arial" charset="0"/>
                <a:ea typeface="黑体" charset="0"/>
                <a:cs typeface="黑体" charset="0"/>
              </a:rPr>
              <a:t> </a:t>
            </a:r>
            <a:endParaRPr lang="zh-CN" altLang="en-US" sz="1800" dirty="0">
              <a:solidFill>
                <a:schemeClr val="tx2"/>
              </a:solidFill>
              <a:latin typeface="Arial" charset="0"/>
              <a:ea typeface="黑体" charset="0"/>
              <a:cs typeface="黑体" charset="0"/>
            </a:endParaRPr>
          </a:p>
        </p:txBody>
      </p:sp>
    </p:spTree>
  </p:cSld>
  <p:clrMapOvr>
    <a:masterClrMapping/>
  </p:clrMapOvr>
  <p:transition xmlns:p14="http://schemas.microsoft.com/office/powerpoint/2010/mai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p:cNvSpPr>
          <p:nvPr>
            <p:ph type="title"/>
          </p:nvPr>
        </p:nvSpPr>
        <p:spPr>
          <a:xfrm>
            <a:off x="2351088" y="4763"/>
            <a:ext cx="6164262" cy="1325562"/>
          </a:xfrm>
        </p:spPr>
        <p:txBody>
          <a:bodyPr/>
          <a:lstStyle/>
          <a:p>
            <a:pPr defTabSz="914400" eaLnBrk="1" hangingPunct="1">
              <a:lnSpc>
                <a:spcPct val="100000"/>
              </a:lnSpc>
            </a:pPr>
            <a:r>
              <a:rPr lang="zh-CN" altLang="en-US" sz="2800">
                <a:solidFill>
                  <a:srgbClr val="FF0066"/>
                </a:solidFill>
                <a:latin typeface="华文楷体" charset="0"/>
                <a:ea typeface="华文楷体" charset="0"/>
                <a:cs typeface="华文楷体" charset="0"/>
              </a:rPr>
              <a:t>用</a:t>
            </a:r>
            <a:r>
              <a:rPr lang="en-US" altLang="zh-CN" sz="2800">
                <a:solidFill>
                  <a:srgbClr val="FF0066"/>
                </a:solidFill>
                <a:latin typeface="华文楷体" charset="0"/>
                <a:ea typeface="华文楷体" charset="0"/>
                <a:cs typeface="华文楷体" charset="0"/>
              </a:rPr>
              <a:t>filter2</a:t>
            </a:r>
            <a:r>
              <a:rPr lang="zh-CN" altLang="en-US" sz="2800">
                <a:solidFill>
                  <a:srgbClr val="FF0066"/>
                </a:solidFill>
                <a:latin typeface="华文楷体" charset="0"/>
                <a:ea typeface="华文楷体" charset="0"/>
                <a:cs typeface="华文楷体" charset="0"/>
              </a:rPr>
              <a:t>函数对图像进行平滑滤波</a:t>
            </a:r>
          </a:p>
        </p:txBody>
      </p:sp>
      <p:sp>
        <p:nvSpPr>
          <p:cNvPr id="86018" name="内容占位符 2"/>
          <p:cNvSpPr>
            <a:spLocks noGrp="1"/>
          </p:cNvSpPr>
          <p:nvPr>
            <p:ph idx="1"/>
          </p:nvPr>
        </p:nvSpPr>
        <p:spPr>
          <a:xfrm>
            <a:off x="2571750" y="1165225"/>
            <a:ext cx="5672138" cy="5370513"/>
          </a:xfrm>
        </p:spPr>
        <p:txBody>
          <a:bodyPr/>
          <a:lstStyle/>
          <a:p>
            <a:pPr marL="0" indent="0" defTabSz="914400" eaLnBrk="1" hangingPunct="1">
              <a:lnSpc>
                <a:spcPct val="80000"/>
              </a:lnSpc>
              <a:spcBef>
                <a:spcPct val="16000"/>
              </a:spcBef>
              <a:buClr>
                <a:schemeClr val="accent1"/>
              </a:buClr>
              <a:buSzPct val="70000"/>
              <a:buFont typeface="Wingdings" panose="05000000000000000000" charset="0"/>
              <a:buNone/>
            </a:pPr>
            <a:endParaRPr lang="en-US" altLang="zh-CN" sz="1800">
              <a:solidFill>
                <a:schemeClr val="tx2"/>
              </a:solidFill>
              <a:latin typeface="Arial" charset="0"/>
              <a:ea typeface="黑体" charset="0"/>
              <a:cs typeface="黑体" charset="0"/>
            </a:endParaRP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5-20</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clear all; close all;</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I=imread('coins.png');</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I=im2double(I);</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J=imnoise(I, 'salt &amp; pepper', 0.02);</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h1=fspecial('average', 3);</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h2=fspecial('average', 5);</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K1=filter2(h1, J);</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K2=filter2(h2, J);</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figure;</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subplot(131);</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imshow(J);</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subplot(132);</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imshow(K1);</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subplot(133);</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1800">
                <a:solidFill>
                  <a:schemeClr val="tx2"/>
                </a:solidFill>
                <a:latin typeface="Arial" charset="0"/>
                <a:ea typeface="黑体" charset="0"/>
                <a:cs typeface="黑体" charset="0"/>
              </a:rPr>
              <a:t>imshow(K2);</a:t>
            </a:r>
            <a:endParaRPr lang="zh-CN" altLang="en-US" sz="1800">
              <a:solidFill>
                <a:schemeClr val="tx2"/>
              </a:solidFill>
              <a:latin typeface="Arial" charset="0"/>
              <a:ea typeface="黑体" charset="0"/>
              <a:cs typeface="黑体"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1088" y="4763"/>
            <a:ext cx="6164262" cy="1325562"/>
          </a:xfrm>
        </p:spPr>
        <p:txBody>
          <a:bodyPr/>
          <a:lstStyle/>
          <a:p>
            <a:pPr defTabSz="914400" eaLnBrk="1" fontAlgn="auto" hangingPunct="1">
              <a:lnSpc>
                <a:spcPct val="100000"/>
              </a:lnSpc>
              <a:spcAft>
                <a:spcPts val="0"/>
              </a:spcAft>
              <a:defRPr/>
            </a:pPr>
            <a:r>
              <a:rPr lang="en-US" altLang="zh-CN" cap="all" dirty="0">
                <a:solidFill>
                  <a:schemeClr val="tx2"/>
                </a:solidFill>
                <a:latin typeface="华文楷体" panose="02010600040101010101" charset="-122"/>
                <a:ea typeface="华文楷体" panose="02010600040101010101" charset="-122"/>
                <a:cs typeface="+mj-cs"/>
              </a:rPr>
              <a:t>filter2</a:t>
            </a:r>
            <a:r>
              <a:rPr lang="zh-CN" altLang="en-US" cap="all" dirty="0">
                <a:solidFill>
                  <a:schemeClr val="tx2"/>
                </a:solidFill>
                <a:latin typeface="华文楷体" panose="02010600040101010101" charset="-122"/>
                <a:ea typeface="华文楷体" panose="02010600040101010101" charset="-122"/>
                <a:cs typeface="+mj-cs"/>
              </a:rPr>
              <a:t>函数</a:t>
            </a:r>
          </a:p>
        </p:txBody>
      </p:sp>
      <p:sp>
        <p:nvSpPr>
          <p:cNvPr id="87042" name="内容占位符 2"/>
          <p:cNvSpPr>
            <a:spLocks noGrp="1"/>
          </p:cNvSpPr>
          <p:nvPr>
            <p:ph idx="1"/>
          </p:nvPr>
        </p:nvSpPr>
        <p:spPr>
          <a:xfrm>
            <a:off x="755650" y="1531938"/>
            <a:ext cx="7886700" cy="4092575"/>
          </a:xfrm>
        </p:spPr>
        <p:txBody>
          <a:bodyPr/>
          <a:lstStyle/>
          <a:p>
            <a:pPr marL="0" indent="0" defTabSz="914400" eaLnBrk="1" hangingPunct="1">
              <a:lnSpc>
                <a:spcPct val="80000"/>
              </a:lnSpc>
              <a:spcBef>
                <a:spcPct val="16000"/>
              </a:spcBef>
              <a:buClr>
                <a:schemeClr val="accent1"/>
              </a:buClr>
              <a:buSzPct val="70000"/>
              <a:buFont typeface="Wingdings 2" charset="0"/>
              <a:buNone/>
            </a:pPr>
            <a:r>
              <a:rPr lang="zh-CN" altLang="en-US" sz="2100">
                <a:solidFill>
                  <a:schemeClr val="tx2"/>
                </a:solidFill>
                <a:latin typeface="华文楷体" charset="0"/>
                <a:ea typeface="华文楷体" charset="0"/>
                <a:cs typeface="华文楷体" charset="0"/>
              </a:rPr>
              <a:t/>
            </a:r>
            <a:br>
              <a:rPr lang="zh-CN" altLang="en-US" sz="2100">
                <a:solidFill>
                  <a:schemeClr val="tx2"/>
                </a:solidFill>
                <a:latin typeface="华文楷体" charset="0"/>
                <a:ea typeface="华文楷体" charset="0"/>
                <a:cs typeface="华文楷体" charset="0"/>
              </a:rPr>
            </a:br>
            <a:r>
              <a:rPr lang="zh-CN" altLang="en-US" sz="2100">
                <a:solidFill>
                  <a:schemeClr val="tx2"/>
                </a:solidFill>
                <a:latin typeface="华文楷体" charset="0"/>
                <a:ea typeface="华文楷体" charset="0"/>
                <a:cs typeface="华文楷体" charset="0"/>
              </a:rPr>
              <a:t>功能：计算二维线型数字滤波，它与函数 </a:t>
            </a:r>
            <a:r>
              <a:rPr lang="en-US" altLang="zh-CN" sz="2100">
                <a:solidFill>
                  <a:schemeClr val="tx2"/>
                </a:solidFill>
                <a:latin typeface="华文楷体" charset="0"/>
                <a:ea typeface="华文楷体" charset="0"/>
                <a:cs typeface="华文楷体" charset="0"/>
              </a:rPr>
              <a:t>fspecial </a:t>
            </a:r>
            <a:r>
              <a:rPr lang="zh-CN" altLang="en-US" sz="2100">
                <a:solidFill>
                  <a:schemeClr val="tx2"/>
                </a:solidFill>
                <a:latin typeface="华文楷体" charset="0"/>
                <a:ea typeface="华文楷体" charset="0"/>
                <a:cs typeface="华文楷体" charset="0"/>
              </a:rPr>
              <a:t>连用</a:t>
            </a:r>
            <a:br>
              <a:rPr lang="zh-CN" altLang="en-US" sz="2100">
                <a:solidFill>
                  <a:schemeClr val="tx2"/>
                </a:solidFill>
                <a:latin typeface="华文楷体" charset="0"/>
                <a:ea typeface="华文楷体" charset="0"/>
                <a:cs typeface="华文楷体" charset="0"/>
              </a:rPr>
            </a:br>
            <a:r>
              <a:rPr lang="zh-CN" altLang="en-US" sz="2100">
                <a:solidFill>
                  <a:schemeClr val="tx2"/>
                </a:solidFill>
                <a:latin typeface="华文楷体" charset="0"/>
                <a:ea typeface="华文楷体" charset="0"/>
                <a:cs typeface="华文楷体" charset="0"/>
              </a:rPr>
              <a:t>格式：</a:t>
            </a:r>
            <a:r>
              <a:rPr lang="en-US" altLang="zh-CN" sz="2100">
                <a:solidFill>
                  <a:schemeClr val="tx2"/>
                </a:solidFill>
                <a:latin typeface="华文楷体" charset="0"/>
                <a:ea typeface="华文楷体" charset="0"/>
                <a:cs typeface="华文楷体" charset="0"/>
              </a:rPr>
              <a:t>Y=filter2(B,X)</a:t>
            </a:r>
            <a:br>
              <a:rPr lang="en-US" altLang="zh-CN" sz="2100">
                <a:solidFill>
                  <a:schemeClr val="tx2"/>
                </a:solidFill>
                <a:latin typeface="华文楷体" charset="0"/>
                <a:ea typeface="华文楷体" charset="0"/>
                <a:cs typeface="华文楷体" charset="0"/>
              </a:rPr>
            </a:br>
            <a:r>
              <a:rPr lang="en-US" altLang="zh-CN" sz="2100">
                <a:solidFill>
                  <a:schemeClr val="tx2"/>
                </a:solidFill>
                <a:latin typeface="华文楷体" charset="0"/>
                <a:ea typeface="华文楷体" charset="0"/>
                <a:cs typeface="华文楷体" charset="0"/>
              </a:rPr>
              <a:t>            Y=filter2(B,X,'shape')</a:t>
            </a:r>
            <a:br>
              <a:rPr lang="en-US" altLang="zh-CN" sz="2100">
                <a:solidFill>
                  <a:schemeClr val="tx2"/>
                </a:solidFill>
                <a:latin typeface="华文楷体" charset="0"/>
                <a:ea typeface="华文楷体" charset="0"/>
                <a:cs typeface="华文楷体" charset="0"/>
              </a:rPr>
            </a:br>
            <a:r>
              <a:rPr lang="zh-CN" altLang="en-US" sz="2100">
                <a:solidFill>
                  <a:schemeClr val="tx2"/>
                </a:solidFill>
                <a:latin typeface="华文楷体" charset="0"/>
                <a:ea typeface="华文楷体" charset="0"/>
                <a:cs typeface="华文楷体" charset="0"/>
              </a:rPr>
              <a:t>说明：对于 </a:t>
            </a:r>
            <a:r>
              <a:rPr lang="en-US" altLang="zh-CN" sz="2100">
                <a:solidFill>
                  <a:schemeClr val="tx2"/>
                </a:solidFill>
                <a:latin typeface="华文楷体" charset="0"/>
                <a:ea typeface="华文楷体" charset="0"/>
                <a:cs typeface="华文楷体" charset="0"/>
              </a:rPr>
              <a:t>Y=filter2(B,X) </a:t>
            </a:r>
            <a:r>
              <a:rPr lang="zh-CN" altLang="en-US" sz="2100">
                <a:solidFill>
                  <a:schemeClr val="tx2"/>
                </a:solidFill>
                <a:latin typeface="华文楷体" charset="0"/>
                <a:ea typeface="华文楷体" charset="0"/>
                <a:cs typeface="华文楷体" charset="0"/>
              </a:rPr>
              <a:t>，</a:t>
            </a:r>
            <a:r>
              <a:rPr lang="en-US" altLang="zh-CN" sz="2100">
                <a:solidFill>
                  <a:schemeClr val="tx2"/>
                </a:solidFill>
                <a:latin typeface="华文楷体" charset="0"/>
                <a:ea typeface="华文楷体" charset="0"/>
                <a:cs typeface="华文楷体" charset="0"/>
              </a:rPr>
              <a:t>filter2 </a:t>
            </a:r>
            <a:r>
              <a:rPr lang="zh-CN" altLang="en-US" sz="2100">
                <a:solidFill>
                  <a:schemeClr val="tx2"/>
                </a:solidFill>
                <a:latin typeface="华文楷体" charset="0"/>
                <a:ea typeface="华文楷体" charset="0"/>
                <a:cs typeface="华文楷体" charset="0"/>
              </a:rPr>
              <a:t>使用矩阵 </a:t>
            </a:r>
            <a:r>
              <a:rPr lang="en-US" altLang="zh-CN" sz="2100">
                <a:solidFill>
                  <a:schemeClr val="tx2"/>
                </a:solidFill>
                <a:latin typeface="华文楷体" charset="0"/>
                <a:ea typeface="华文楷体" charset="0"/>
                <a:cs typeface="华文楷体" charset="0"/>
              </a:rPr>
              <a:t>B </a:t>
            </a:r>
            <a:r>
              <a:rPr lang="zh-CN" altLang="en-US" sz="2100">
                <a:solidFill>
                  <a:schemeClr val="tx2"/>
                </a:solidFill>
                <a:latin typeface="华文楷体" charset="0"/>
                <a:ea typeface="华文楷体" charset="0"/>
                <a:cs typeface="华文楷体" charset="0"/>
              </a:rPr>
              <a:t>中的二维 </a:t>
            </a:r>
            <a:r>
              <a:rPr lang="en-US" altLang="zh-CN" sz="2100">
                <a:solidFill>
                  <a:schemeClr val="tx2"/>
                </a:solidFill>
                <a:latin typeface="华文楷体" charset="0"/>
                <a:ea typeface="华文楷体" charset="0"/>
                <a:cs typeface="华文楷体" charset="0"/>
              </a:rPr>
              <a:t>FIR </a:t>
            </a:r>
            <a:r>
              <a:rPr lang="zh-CN" altLang="en-US" sz="2100">
                <a:solidFill>
                  <a:schemeClr val="tx2"/>
                </a:solidFill>
                <a:latin typeface="华文楷体" charset="0"/>
                <a:ea typeface="华文楷体" charset="0"/>
                <a:cs typeface="华文楷体" charset="0"/>
              </a:rPr>
              <a:t>滤波器对数据 </a:t>
            </a:r>
            <a:r>
              <a:rPr lang="en-US" altLang="zh-CN" sz="2100">
                <a:solidFill>
                  <a:schemeClr val="tx2"/>
                </a:solidFill>
                <a:latin typeface="华文楷体" charset="0"/>
                <a:ea typeface="华文楷体" charset="0"/>
                <a:cs typeface="华文楷体" charset="0"/>
              </a:rPr>
              <a:t>X </a:t>
            </a:r>
            <a:r>
              <a:rPr lang="zh-CN" altLang="en-US" sz="2100">
                <a:solidFill>
                  <a:schemeClr val="tx2"/>
                </a:solidFill>
                <a:latin typeface="华文楷体" charset="0"/>
                <a:ea typeface="华文楷体" charset="0"/>
                <a:cs typeface="华文楷体" charset="0"/>
              </a:rPr>
              <a:t>进行滤波，结果 </a:t>
            </a:r>
            <a:r>
              <a:rPr lang="en-US" altLang="zh-CN" sz="2100">
                <a:solidFill>
                  <a:schemeClr val="tx2"/>
                </a:solidFill>
                <a:latin typeface="华文楷体" charset="0"/>
                <a:ea typeface="华文楷体" charset="0"/>
                <a:cs typeface="华文楷体" charset="0"/>
              </a:rPr>
              <a:t>Y </a:t>
            </a:r>
            <a:r>
              <a:rPr lang="zh-CN" altLang="en-US" sz="2100">
                <a:solidFill>
                  <a:schemeClr val="tx2"/>
                </a:solidFill>
                <a:latin typeface="华文楷体" charset="0"/>
                <a:ea typeface="华文楷体" charset="0"/>
                <a:cs typeface="华文楷体" charset="0"/>
              </a:rPr>
              <a:t>是通过二维互</a:t>
            </a:r>
            <a:r>
              <a:rPr lang="zh-CN" altLang="en-US" sz="2100" b="1">
                <a:solidFill>
                  <a:srgbClr val="FF0066"/>
                </a:solidFill>
                <a:latin typeface="华文楷体" charset="0"/>
                <a:ea typeface="华文楷体" charset="0"/>
                <a:cs typeface="华文楷体" charset="0"/>
              </a:rPr>
              <a:t>相关</a:t>
            </a:r>
            <a:r>
              <a:rPr lang="zh-CN" altLang="en-US" sz="2100">
                <a:solidFill>
                  <a:schemeClr val="tx2"/>
                </a:solidFill>
                <a:latin typeface="华文楷体" charset="0"/>
                <a:ea typeface="华文楷体" charset="0"/>
                <a:cs typeface="华文楷体" charset="0"/>
              </a:rPr>
              <a:t>计算出来的，其大小与 </a:t>
            </a:r>
            <a:r>
              <a:rPr lang="en-US" altLang="zh-CN" sz="2100">
                <a:solidFill>
                  <a:schemeClr val="tx2"/>
                </a:solidFill>
                <a:latin typeface="华文楷体" charset="0"/>
                <a:ea typeface="华文楷体" charset="0"/>
                <a:cs typeface="华文楷体" charset="0"/>
              </a:rPr>
              <a:t>X </a:t>
            </a:r>
            <a:r>
              <a:rPr lang="zh-CN" altLang="en-US" sz="2100">
                <a:solidFill>
                  <a:schemeClr val="tx2"/>
                </a:solidFill>
                <a:latin typeface="华文楷体" charset="0"/>
                <a:ea typeface="华文楷体" charset="0"/>
                <a:cs typeface="华文楷体" charset="0"/>
              </a:rPr>
              <a:t>一样；</a:t>
            </a:r>
          </a:p>
          <a:p>
            <a:pPr marL="0" indent="0" defTabSz="914400" eaLnBrk="1" hangingPunct="1">
              <a:lnSpc>
                <a:spcPct val="80000"/>
              </a:lnSpc>
              <a:spcBef>
                <a:spcPct val="16000"/>
              </a:spcBef>
              <a:buClr>
                <a:schemeClr val="accent1"/>
              </a:buClr>
              <a:buSzPct val="70000"/>
              <a:buFont typeface="Wingdings 2" charset="0"/>
              <a:buNone/>
            </a:pPr>
            <a:endParaRPr lang="zh-CN" altLang="en-US" sz="2100">
              <a:solidFill>
                <a:schemeClr val="tx2"/>
              </a:solidFill>
              <a:latin typeface="华文楷体" charset="0"/>
              <a:ea typeface="华文楷体" charset="0"/>
              <a:cs typeface="华文楷体" charset="0"/>
            </a:endParaRPr>
          </a:p>
          <a:p>
            <a:pPr marL="0" indent="0" defTabSz="914400" eaLnBrk="1" hangingPunct="1">
              <a:lnSpc>
                <a:spcPct val="80000"/>
              </a:lnSpc>
              <a:spcBef>
                <a:spcPct val="16000"/>
              </a:spcBef>
              <a:buClr>
                <a:schemeClr val="accent1"/>
              </a:buClr>
              <a:buSzPct val="70000"/>
              <a:buFont typeface="Wingdings 2" charset="0"/>
              <a:buNone/>
            </a:pPr>
            <a:r>
              <a:rPr lang="zh-CN" altLang="en-US" sz="2100">
                <a:solidFill>
                  <a:schemeClr val="tx2"/>
                </a:solidFill>
                <a:latin typeface="华文楷体" charset="0"/>
                <a:ea typeface="华文楷体" charset="0"/>
                <a:cs typeface="华文楷体" charset="0"/>
              </a:rPr>
              <a:t>对于 </a:t>
            </a:r>
            <a:r>
              <a:rPr lang="en-US" altLang="zh-CN" sz="2100">
                <a:solidFill>
                  <a:schemeClr val="tx2"/>
                </a:solidFill>
                <a:latin typeface="华文楷体" charset="0"/>
                <a:ea typeface="华文楷体" charset="0"/>
                <a:cs typeface="华文楷体" charset="0"/>
              </a:rPr>
              <a:t>Y=filter2(B,X,</a:t>
            </a:r>
            <a:r>
              <a:rPr lang="zh-CN" altLang="en-US" sz="2100">
                <a:solidFill>
                  <a:srgbClr val="FF0066"/>
                </a:solidFill>
                <a:latin typeface="华文楷体" charset="0"/>
                <a:ea typeface="华文楷体" charset="0"/>
                <a:cs typeface="华文楷体" charset="0"/>
              </a:rPr>
              <a:t>'shape'</a:t>
            </a:r>
            <a:r>
              <a:rPr lang="en-US" altLang="zh-CN" sz="2100">
                <a:solidFill>
                  <a:schemeClr val="tx2"/>
                </a:solidFill>
                <a:latin typeface="华文楷体" charset="0"/>
                <a:ea typeface="华文楷体" charset="0"/>
                <a:cs typeface="华文楷体" charset="0"/>
              </a:rPr>
              <a:t>) </a:t>
            </a:r>
            <a:r>
              <a:rPr lang="zh-CN" altLang="en-US" sz="2100">
                <a:solidFill>
                  <a:schemeClr val="tx2"/>
                </a:solidFill>
                <a:latin typeface="华文楷体" charset="0"/>
                <a:ea typeface="华文楷体" charset="0"/>
                <a:cs typeface="华文楷体" charset="0"/>
              </a:rPr>
              <a:t>，</a:t>
            </a:r>
            <a:r>
              <a:rPr lang="en-US" altLang="zh-CN" sz="2100">
                <a:solidFill>
                  <a:schemeClr val="tx2"/>
                </a:solidFill>
                <a:latin typeface="华文楷体" charset="0"/>
                <a:ea typeface="华文楷体" charset="0"/>
                <a:cs typeface="华文楷体" charset="0"/>
              </a:rPr>
              <a:t>filter2 </a:t>
            </a:r>
            <a:r>
              <a:rPr lang="zh-CN" altLang="en-US" sz="2100">
                <a:solidFill>
                  <a:schemeClr val="tx2"/>
                </a:solidFill>
                <a:latin typeface="华文楷体" charset="0"/>
                <a:ea typeface="华文楷体" charset="0"/>
                <a:cs typeface="华文楷体" charset="0"/>
              </a:rPr>
              <a:t>返回的 </a:t>
            </a:r>
            <a:r>
              <a:rPr lang="en-US" altLang="zh-CN" sz="2100">
                <a:solidFill>
                  <a:schemeClr val="tx2"/>
                </a:solidFill>
                <a:latin typeface="华文楷体" charset="0"/>
                <a:ea typeface="华文楷体" charset="0"/>
                <a:cs typeface="华文楷体" charset="0"/>
              </a:rPr>
              <a:t>Y </a:t>
            </a:r>
            <a:r>
              <a:rPr lang="zh-CN" altLang="en-US" sz="2100">
                <a:solidFill>
                  <a:schemeClr val="tx2"/>
                </a:solidFill>
                <a:latin typeface="华文楷体" charset="0"/>
                <a:ea typeface="华文楷体" charset="0"/>
                <a:cs typeface="华文楷体" charset="0"/>
              </a:rPr>
              <a:t>是通过二维互相关计算出来的，其大小由</a:t>
            </a:r>
            <a:r>
              <a:rPr lang="zh-CN" altLang="en-US" sz="2100">
                <a:solidFill>
                  <a:srgbClr val="FF0066"/>
                </a:solidFill>
                <a:latin typeface="华文楷体" charset="0"/>
                <a:ea typeface="华文楷体" charset="0"/>
                <a:cs typeface="华文楷体" charset="0"/>
              </a:rPr>
              <a:t>参数 </a:t>
            </a:r>
            <a:r>
              <a:rPr lang="en-US" altLang="zh-CN" sz="2100">
                <a:solidFill>
                  <a:srgbClr val="FF0066"/>
                </a:solidFill>
                <a:latin typeface="华文楷体" charset="0"/>
                <a:ea typeface="华文楷体" charset="0"/>
                <a:cs typeface="华文楷体" charset="0"/>
              </a:rPr>
              <a:t>shape </a:t>
            </a:r>
            <a:r>
              <a:rPr lang="zh-CN" altLang="en-US" sz="2100">
                <a:solidFill>
                  <a:schemeClr val="tx2"/>
                </a:solidFill>
                <a:latin typeface="华文楷体" charset="0"/>
                <a:ea typeface="华文楷体" charset="0"/>
                <a:cs typeface="华文楷体" charset="0"/>
              </a:rPr>
              <a:t>确定，其取值如下：</a:t>
            </a:r>
            <a:br>
              <a:rPr lang="zh-CN" altLang="en-US" sz="2100">
                <a:solidFill>
                  <a:schemeClr val="tx2"/>
                </a:solidFill>
                <a:latin typeface="华文楷体" charset="0"/>
                <a:ea typeface="华文楷体" charset="0"/>
                <a:cs typeface="华文楷体" charset="0"/>
              </a:rPr>
            </a:br>
            <a:r>
              <a:rPr lang="en-US" altLang="zh-CN" sz="2100">
                <a:solidFill>
                  <a:schemeClr val="tx2"/>
                </a:solidFill>
                <a:latin typeface="华文楷体" charset="0"/>
                <a:ea typeface="华文楷体" charset="0"/>
                <a:cs typeface="华文楷体" charset="0"/>
              </a:rPr>
              <a:t>》full </a:t>
            </a:r>
            <a:r>
              <a:rPr lang="zh-CN" altLang="en-US" sz="2100">
                <a:solidFill>
                  <a:schemeClr val="tx2"/>
                </a:solidFill>
                <a:latin typeface="华文楷体" charset="0"/>
                <a:ea typeface="华文楷体" charset="0"/>
                <a:cs typeface="华文楷体" charset="0"/>
              </a:rPr>
              <a:t>返回二维相关的全部结果，</a:t>
            </a:r>
            <a:r>
              <a:rPr lang="en-US" altLang="zh-CN" sz="2100">
                <a:solidFill>
                  <a:schemeClr val="tx2"/>
                </a:solidFill>
                <a:latin typeface="华文楷体" charset="0"/>
                <a:ea typeface="华文楷体" charset="0"/>
                <a:cs typeface="华文楷体" charset="0"/>
              </a:rPr>
              <a:t>size(Y)&gt;size(X)</a:t>
            </a:r>
            <a:r>
              <a:rPr lang="zh-CN" altLang="en-US" sz="2100">
                <a:solidFill>
                  <a:schemeClr val="tx2"/>
                </a:solidFill>
                <a:latin typeface="华文楷体" charset="0"/>
                <a:ea typeface="华文楷体" charset="0"/>
                <a:cs typeface="华文楷体" charset="0"/>
              </a:rPr>
              <a:t>；</a:t>
            </a:r>
            <a:br>
              <a:rPr lang="zh-CN" altLang="en-US" sz="2100">
                <a:solidFill>
                  <a:schemeClr val="tx2"/>
                </a:solidFill>
                <a:latin typeface="华文楷体" charset="0"/>
                <a:ea typeface="华文楷体" charset="0"/>
                <a:cs typeface="华文楷体" charset="0"/>
              </a:rPr>
            </a:br>
            <a:r>
              <a:rPr lang="en-US" altLang="zh-CN" sz="2100">
                <a:solidFill>
                  <a:schemeClr val="tx2"/>
                </a:solidFill>
                <a:latin typeface="华文楷体" charset="0"/>
                <a:ea typeface="华文楷体" charset="0"/>
                <a:cs typeface="华文楷体" charset="0"/>
              </a:rPr>
              <a:t>》same </a:t>
            </a:r>
            <a:r>
              <a:rPr lang="zh-CN" altLang="en-US" sz="2100">
                <a:solidFill>
                  <a:schemeClr val="tx2"/>
                </a:solidFill>
                <a:latin typeface="华文楷体" charset="0"/>
                <a:ea typeface="华文楷体" charset="0"/>
                <a:cs typeface="华文楷体" charset="0"/>
              </a:rPr>
              <a:t>返回二维互相关结果的中间部分，</a:t>
            </a:r>
            <a:r>
              <a:rPr lang="en-US" altLang="zh-CN" sz="2100">
                <a:solidFill>
                  <a:schemeClr val="tx2"/>
                </a:solidFill>
                <a:latin typeface="华文楷体" charset="0"/>
                <a:ea typeface="华文楷体" charset="0"/>
                <a:cs typeface="华文楷体" charset="0"/>
              </a:rPr>
              <a:t>Y </a:t>
            </a:r>
            <a:r>
              <a:rPr lang="zh-CN" altLang="en-US" sz="2100">
                <a:solidFill>
                  <a:schemeClr val="tx2"/>
                </a:solidFill>
                <a:latin typeface="华文楷体" charset="0"/>
                <a:ea typeface="华文楷体" charset="0"/>
                <a:cs typeface="华文楷体" charset="0"/>
              </a:rPr>
              <a:t>与 </a:t>
            </a:r>
            <a:r>
              <a:rPr lang="en-US" altLang="zh-CN" sz="2100">
                <a:solidFill>
                  <a:schemeClr val="tx2"/>
                </a:solidFill>
                <a:latin typeface="华文楷体" charset="0"/>
                <a:ea typeface="华文楷体" charset="0"/>
                <a:cs typeface="华文楷体" charset="0"/>
              </a:rPr>
              <a:t>X </a:t>
            </a:r>
            <a:r>
              <a:rPr lang="zh-CN" altLang="en-US" sz="2100">
                <a:solidFill>
                  <a:schemeClr val="tx2"/>
                </a:solidFill>
                <a:latin typeface="华文楷体" charset="0"/>
                <a:ea typeface="华文楷体" charset="0"/>
                <a:cs typeface="华文楷体" charset="0"/>
              </a:rPr>
              <a:t>大小相同；</a:t>
            </a:r>
            <a:br>
              <a:rPr lang="zh-CN" altLang="en-US" sz="2100">
                <a:solidFill>
                  <a:schemeClr val="tx2"/>
                </a:solidFill>
                <a:latin typeface="华文楷体" charset="0"/>
                <a:ea typeface="华文楷体" charset="0"/>
                <a:cs typeface="华文楷体" charset="0"/>
              </a:rPr>
            </a:br>
            <a:r>
              <a:rPr lang="en-US" altLang="zh-CN" sz="2100">
                <a:solidFill>
                  <a:schemeClr val="tx2"/>
                </a:solidFill>
                <a:latin typeface="华文楷体" charset="0"/>
                <a:ea typeface="华文楷体" charset="0"/>
                <a:cs typeface="华文楷体" charset="0"/>
              </a:rPr>
              <a:t>》valid </a:t>
            </a:r>
            <a:r>
              <a:rPr lang="zh-CN" altLang="en-US" sz="2100">
                <a:solidFill>
                  <a:schemeClr val="tx2"/>
                </a:solidFill>
                <a:latin typeface="华文楷体" charset="0"/>
                <a:ea typeface="华文楷体" charset="0"/>
                <a:cs typeface="华文楷体" charset="0"/>
              </a:rPr>
              <a:t>返回在二维互相关过程中，未使用边缘补 </a:t>
            </a:r>
            <a:r>
              <a:rPr lang="en-US" altLang="zh-CN" sz="2100">
                <a:solidFill>
                  <a:schemeClr val="tx2"/>
                </a:solidFill>
                <a:latin typeface="华文楷体" charset="0"/>
                <a:ea typeface="华文楷体" charset="0"/>
                <a:cs typeface="华文楷体" charset="0"/>
              </a:rPr>
              <a:t>0 </a:t>
            </a:r>
            <a:r>
              <a:rPr lang="zh-CN" altLang="en-US" sz="2100">
                <a:solidFill>
                  <a:schemeClr val="tx2"/>
                </a:solidFill>
                <a:latin typeface="华文楷体" charset="0"/>
                <a:ea typeface="华文楷体" charset="0"/>
                <a:cs typeface="华文楷体" charset="0"/>
              </a:rPr>
              <a:t>部分进行计算的结果部分，有 </a:t>
            </a:r>
            <a:r>
              <a:rPr lang="en-US" altLang="zh-CN" sz="2100">
                <a:solidFill>
                  <a:schemeClr val="tx2"/>
                </a:solidFill>
                <a:latin typeface="华文楷体" charset="0"/>
                <a:ea typeface="华文楷体" charset="0"/>
                <a:cs typeface="华文楷体" charset="0"/>
              </a:rPr>
              <a:t>size(Y)&lt;size(X) </a:t>
            </a:r>
            <a:r>
              <a:rPr lang="zh-CN" altLang="en-US" sz="2100">
                <a:solidFill>
                  <a:schemeClr val="tx2"/>
                </a:solidFill>
                <a:latin typeface="华文楷体" charset="0"/>
                <a:ea typeface="华文楷体" charset="0"/>
                <a:cs typeface="华文楷体" charset="0"/>
              </a:rPr>
              <a:t>。</a:t>
            </a:r>
            <a:endParaRPr lang="zh-CN" altLang="en-US" sz="2100" b="1">
              <a:solidFill>
                <a:schemeClr val="tx2"/>
              </a:solidFill>
              <a:latin typeface="华文楷体" charset="0"/>
              <a:ea typeface="华文楷体" charset="0"/>
              <a:cs typeface="华文楷体"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a:xfrm>
            <a:off x="2351088" y="4763"/>
            <a:ext cx="6164262" cy="1325562"/>
          </a:xfrm>
        </p:spPr>
        <p:txBody>
          <a:bodyPr/>
          <a:lstStyle/>
          <a:p>
            <a:pPr defTabSz="914400" eaLnBrk="1" hangingPunct="1">
              <a:lnSpc>
                <a:spcPct val="100000"/>
              </a:lnSpc>
            </a:pPr>
            <a:r>
              <a:rPr lang="en-US" altLang="zh-CN">
                <a:solidFill>
                  <a:schemeClr val="tx2"/>
                </a:solidFill>
                <a:latin typeface="Arial" charset="0"/>
                <a:ea typeface="黑体" charset="0"/>
                <a:cs typeface="黑体" charset="0"/>
              </a:rPr>
              <a:t>Fspecial</a:t>
            </a:r>
            <a:r>
              <a:rPr lang="zh-CN" altLang="en-US">
                <a:solidFill>
                  <a:schemeClr val="tx2"/>
                </a:solidFill>
                <a:latin typeface="Arial" charset="0"/>
                <a:ea typeface="黑体" charset="0"/>
                <a:cs typeface="黑体" charset="0"/>
              </a:rPr>
              <a:t> 用于建立预定义的滤波算子。</a:t>
            </a:r>
          </a:p>
        </p:txBody>
      </p:sp>
      <p:sp>
        <p:nvSpPr>
          <p:cNvPr id="29699" name="文本占位符 2"/>
          <p:cNvSpPr>
            <a:spLocks noGrp="1"/>
          </p:cNvSpPr>
          <p:nvPr>
            <p:ph idx="1"/>
          </p:nvPr>
        </p:nvSpPr>
        <p:spPr>
          <a:xfrm>
            <a:off x="628650" y="1966913"/>
            <a:ext cx="7886700" cy="4702175"/>
          </a:xfrm>
        </p:spPr>
        <p:txBody>
          <a:bodyPr/>
          <a:lstStyle/>
          <a:p>
            <a:pPr marL="0" indent="0" eaLnBrk="1" hangingPunct="1">
              <a:lnSpc>
                <a:spcPct val="120000"/>
              </a:lnSpc>
              <a:spcBef>
                <a:spcPts val="0"/>
              </a:spcBef>
              <a:buSzPct val="70000"/>
              <a:buFont typeface="Wingdings" panose="05000000000000000000" charset="0"/>
              <a:buNone/>
              <a:defRPr/>
            </a:pPr>
            <a:r>
              <a:rPr lang="en-US" altLang="zh-CN" sz="2200" b="1" dirty="0">
                <a:solidFill>
                  <a:srgbClr val="C00000"/>
                </a:solidFill>
                <a:latin typeface="Arial" charset="0"/>
                <a:ea typeface="黑体" charset="0"/>
                <a:cs typeface="黑体" charset="0"/>
              </a:rPr>
              <a:t>h = </a:t>
            </a:r>
            <a:r>
              <a:rPr lang="en-US" altLang="zh-CN" sz="2200" b="1" dirty="0" err="1">
                <a:solidFill>
                  <a:srgbClr val="C00000"/>
                </a:solidFill>
                <a:latin typeface="Arial" charset="0"/>
                <a:ea typeface="黑体" charset="0"/>
                <a:cs typeface="黑体" charset="0"/>
              </a:rPr>
              <a:t>fspecial</a:t>
            </a:r>
            <a:r>
              <a:rPr lang="en-US" altLang="zh-CN" sz="2200" b="1" dirty="0">
                <a:solidFill>
                  <a:srgbClr val="C00000"/>
                </a:solidFill>
                <a:latin typeface="Arial" charset="0"/>
                <a:ea typeface="黑体" charset="0"/>
                <a:cs typeface="黑体" charset="0"/>
              </a:rPr>
              <a:t>(type)</a:t>
            </a:r>
          </a:p>
          <a:p>
            <a:pPr marL="0" indent="0" eaLnBrk="1" hangingPunct="1">
              <a:lnSpc>
                <a:spcPct val="120000"/>
              </a:lnSpc>
              <a:spcBef>
                <a:spcPts val="0"/>
              </a:spcBef>
              <a:buSzPct val="70000"/>
              <a:buFont typeface="Wingdings" panose="05000000000000000000" charset="0"/>
              <a:buNone/>
              <a:defRPr/>
            </a:pPr>
            <a:r>
              <a:rPr lang="en-US" altLang="zh-CN" sz="2200" b="1" dirty="0">
                <a:solidFill>
                  <a:srgbClr val="C00000"/>
                </a:solidFill>
                <a:latin typeface="Arial" charset="0"/>
                <a:ea typeface="黑体" charset="0"/>
                <a:cs typeface="黑体" charset="0"/>
              </a:rPr>
              <a:t>h = </a:t>
            </a:r>
            <a:r>
              <a:rPr lang="en-US" altLang="zh-CN" sz="2200" b="1" dirty="0" err="1">
                <a:solidFill>
                  <a:srgbClr val="C00000"/>
                </a:solidFill>
                <a:latin typeface="Arial" charset="0"/>
                <a:ea typeface="黑体" charset="0"/>
                <a:cs typeface="黑体" charset="0"/>
              </a:rPr>
              <a:t>fspecial</a:t>
            </a:r>
            <a:r>
              <a:rPr lang="en-US" altLang="zh-CN" sz="2200" b="1" dirty="0">
                <a:solidFill>
                  <a:srgbClr val="C00000"/>
                </a:solidFill>
                <a:latin typeface="Arial" charset="0"/>
                <a:ea typeface="黑体" charset="0"/>
                <a:cs typeface="黑体" charset="0"/>
              </a:rPr>
              <a:t>(type</a:t>
            </a:r>
            <a:r>
              <a:rPr lang="zh-CN" altLang="en-US" sz="2200" b="1" dirty="0">
                <a:solidFill>
                  <a:srgbClr val="C00000"/>
                </a:solidFill>
                <a:latin typeface="Arial" charset="0"/>
                <a:ea typeface="黑体" charset="0"/>
                <a:cs typeface="黑体" charset="0"/>
              </a:rPr>
              <a:t>，</a:t>
            </a:r>
            <a:r>
              <a:rPr lang="en-US" altLang="zh-CN" sz="2200" b="1" dirty="0" err="1">
                <a:solidFill>
                  <a:srgbClr val="C00000"/>
                </a:solidFill>
                <a:latin typeface="Arial" charset="0"/>
                <a:ea typeface="黑体" charset="0"/>
                <a:cs typeface="黑体" charset="0"/>
              </a:rPr>
              <a:t>para</a:t>
            </a:r>
            <a:r>
              <a:rPr lang="en-US" altLang="zh-CN" sz="2200" b="1" dirty="0">
                <a:solidFill>
                  <a:srgbClr val="C00000"/>
                </a:solidFill>
                <a:latin typeface="Arial" charset="0"/>
                <a:ea typeface="黑体" charset="0"/>
                <a:cs typeface="黑体" charset="0"/>
              </a:rPr>
              <a:t>)</a:t>
            </a:r>
          </a:p>
          <a:p>
            <a:pPr marL="0" indent="0" eaLnBrk="1" hangingPunct="1">
              <a:lnSpc>
                <a:spcPct val="120000"/>
              </a:lnSpc>
              <a:spcBef>
                <a:spcPts val="0"/>
              </a:spcBef>
              <a:buSzPct val="70000"/>
              <a:buFont typeface="Wingdings" panose="05000000000000000000" charset="0"/>
              <a:buNone/>
              <a:defRPr/>
            </a:pPr>
            <a:r>
              <a:rPr lang="zh-CN" altLang="en-US" sz="1800" dirty="0">
                <a:latin typeface="Arial" charset="0"/>
                <a:ea typeface="黑体" charset="0"/>
                <a:cs typeface="黑体" charset="0"/>
              </a:rPr>
              <a:t>其中</a:t>
            </a:r>
            <a:r>
              <a:rPr lang="en-US" altLang="zh-CN" sz="1800" dirty="0">
                <a:latin typeface="Arial" charset="0"/>
                <a:ea typeface="黑体" charset="0"/>
                <a:cs typeface="黑体" charset="0"/>
              </a:rPr>
              <a:t>type</a:t>
            </a:r>
            <a:r>
              <a:rPr lang="zh-CN" altLang="en-US" sz="1800" dirty="0">
                <a:latin typeface="Arial" charset="0"/>
                <a:ea typeface="黑体" charset="0"/>
                <a:cs typeface="黑体" charset="0"/>
              </a:rPr>
              <a:t>指定算子的类型，</a:t>
            </a:r>
            <a:r>
              <a:rPr lang="en-US" altLang="zh-CN" sz="1800" dirty="0" err="1">
                <a:latin typeface="Arial" charset="0"/>
                <a:ea typeface="黑体" charset="0"/>
                <a:cs typeface="黑体" charset="0"/>
              </a:rPr>
              <a:t>para</a:t>
            </a:r>
            <a:r>
              <a:rPr lang="zh-CN" altLang="en-US" sz="1800" dirty="0">
                <a:latin typeface="Arial" charset="0"/>
                <a:ea typeface="黑体" charset="0"/>
                <a:cs typeface="黑体" charset="0"/>
              </a:rPr>
              <a:t>指定相应的</a:t>
            </a:r>
            <a:r>
              <a:rPr lang="zh-CN" altLang="en-US" sz="1800" dirty="0">
                <a:latin typeface="Arial" charset="0"/>
                <a:ea typeface="黑体" charset="0"/>
                <a:cs typeface="黑体" charset="0"/>
                <a:hlinkClick r:id="rId2"/>
              </a:rPr>
              <a:t>参数</a:t>
            </a:r>
            <a:r>
              <a:rPr lang="zh-CN" altLang="en-US" sz="1800" dirty="0">
                <a:latin typeface="Arial" charset="0"/>
                <a:ea typeface="黑体" charset="0"/>
                <a:cs typeface="黑体" charset="0"/>
              </a:rPr>
              <a:t>；</a:t>
            </a:r>
            <a:endParaRPr lang="en-US" altLang="zh-CN" sz="1800" dirty="0">
              <a:latin typeface="Arial" charset="0"/>
              <a:ea typeface="黑体" charset="0"/>
              <a:cs typeface="黑体" charset="0"/>
            </a:endParaRPr>
          </a:p>
          <a:p>
            <a:pPr eaLnBrk="1" hangingPunct="1">
              <a:lnSpc>
                <a:spcPct val="120000"/>
              </a:lnSpc>
              <a:spcBef>
                <a:spcPts val="0"/>
              </a:spcBef>
              <a:buSzPct val="70000"/>
              <a:defRPr/>
            </a:pPr>
            <a:r>
              <a:rPr lang="en-US" altLang="zh-CN" sz="1800" b="1" dirty="0">
                <a:solidFill>
                  <a:srgbClr val="7030A0"/>
                </a:solidFill>
                <a:latin typeface="Arial" charset="0"/>
                <a:ea typeface="黑体" charset="0"/>
                <a:cs typeface="黑体" charset="0"/>
              </a:rPr>
              <a:t>'average‘ averaging filter</a:t>
            </a:r>
          </a:p>
          <a:p>
            <a:pPr marL="342900" lvl="1" indent="0" eaLnBrk="1" hangingPunct="1">
              <a:lnSpc>
                <a:spcPct val="120000"/>
              </a:lnSpc>
              <a:spcBef>
                <a:spcPts val="0"/>
              </a:spcBef>
              <a:buSzPct val="70000"/>
              <a:buFont typeface="Wingdings" panose="05000000000000000000" charset="0"/>
              <a:buNone/>
              <a:defRPr/>
            </a:pPr>
            <a:r>
              <a:rPr lang="zh-CN" altLang="en-US" sz="1400" dirty="0">
                <a:latin typeface="Arial" charset="0"/>
                <a:ea typeface="黑体" charset="0"/>
                <a:cs typeface="黑体" charset="0"/>
              </a:rPr>
              <a:t>为均值滤波，参数为</a:t>
            </a:r>
            <a:r>
              <a:rPr lang="en-US" altLang="zh-CN" sz="1400" dirty="0" err="1">
                <a:latin typeface="Arial" charset="0"/>
                <a:ea typeface="黑体" charset="0"/>
                <a:cs typeface="黑体" charset="0"/>
              </a:rPr>
              <a:t>hsize</a:t>
            </a:r>
            <a:r>
              <a:rPr lang="zh-CN" altLang="en-US" sz="1400" dirty="0">
                <a:latin typeface="Arial" charset="0"/>
                <a:ea typeface="黑体" charset="0"/>
                <a:cs typeface="黑体" charset="0"/>
              </a:rPr>
              <a:t>代表</a:t>
            </a:r>
            <a:r>
              <a:rPr lang="zh-CN" altLang="en-US" sz="1400" dirty="0">
                <a:latin typeface="Arial" charset="0"/>
                <a:ea typeface="黑体" charset="0"/>
                <a:cs typeface="黑体" charset="0"/>
                <a:hlinkClick r:id="rId3"/>
              </a:rPr>
              <a:t>模板</a:t>
            </a:r>
            <a:r>
              <a:rPr lang="zh-CN" altLang="en-US" sz="1400" dirty="0">
                <a:latin typeface="Arial" charset="0"/>
                <a:ea typeface="黑体" charset="0"/>
                <a:cs typeface="黑体" charset="0"/>
              </a:rPr>
              <a:t>尺寸，默认值为</a:t>
            </a:r>
            <a:r>
              <a:rPr lang="en-US" altLang="zh-CN" sz="1400" dirty="0">
                <a:latin typeface="Arial" charset="0"/>
                <a:ea typeface="黑体" charset="0"/>
                <a:cs typeface="黑体" charset="0"/>
              </a:rPr>
              <a:t>[3</a:t>
            </a:r>
            <a:r>
              <a:rPr lang="zh-CN" altLang="en-US" sz="1400" dirty="0">
                <a:latin typeface="Arial" charset="0"/>
                <a:ea typeface="黑体" charset="0"/>
                <a:cs typeface="黑体" charset="0"/>
              </a:rPr>
              <a:t>，</a:t>
            </a:r>
            <a:r>
              <a:rPr lang="en-US" altLang="zh-CN" sz="1400" dirty="0">
                <a:latin typeface="Arial" charset="0"/>
                <a:ea typeface="黑体" charset="0"/>
                <a:cs typeface="黑体" charset="0"/>
              </a:rPr>
              <a:t>3]</a:t>
            </a:r>
            <a:r>
              <a:rPr lang="zh-CN" altLang="en-US" sz="1400" dirty="0">
                <a:latin typeface="Arial" charset="0"/>
                <a:ea typeface="黑体" charset="0"/>
                <a:cs typeface="黑体" charset="0"/>
              </a:rPr>
              <a:t>。</a:t>
            </a:r>
          </a:p>
          <a:p>
            <a:pPr eaLnBrk="1" hangingPunct="1">
              <a:lnSpc>
                <a:spcPct val="120000"/>
              </a:lnSpc>
              <a:spcBef>
                <a:spcPts val="0"/>
              </a:spcBef>
              <a:buSzPct val="70000"/>
              <a:defRPr/>
            </a:pPr>
            <a:r>
              <a:rPr lang="en-US" altLang="zh-CN" sz="1800" b="1" dirty="0">
                <a:solidFill>
                  <a:srgbClr val="7030A0"/>
                </a:solidFill>
                <a:latin typeface="Arial" charset="0"/>
                <a:ea typeface="黑体" charset="0"/>
                <a:cs typeface="黑体" charset="0"/>
              </a:rPr>
              <a:t>'disk‘ circular averaging filter</a:t>
            </a:r>
          </a:p>
          <a:p>
            <a:pPr marL="342900" lvl="1" indent="0" eaLnBrk="1" hangingPunct="1">
              <a:lnSpc>
                <a:spcPct val="120000"/>
              </a:lnSpc>
              <a:spcBef>
                <a:spcPts val="0"/>
              </a:spcBef>
              <a:buSzPct val="70000"/>
              <a:buFont typeface="Wingdings" panose="05000000000000000000" charset="0"/>
              <a:buNone/>
              <a:defRPr/>
            </a:pPr>
            <a:r>
              <a:rPr lang="zh-CN" altLang="en-US" sz="1400" dirty="0">
                <a:latin typeface="Arial" charset="0"/>
                <a:ea typeface="黑体" charset="0"/>
                <a:cs typeface="黑体" charset="0"/>
              </a:rPr>
              <a:t>为</a:t>
            </a:r>
            <a:r>
              <a:rPr lang="zh-CN" altLang="en-US" sz="1400" dirty="0">
                <a:latin typeface="Arial" charset="0"/>
                <a:ea typeface="黑体" charset="0"/>
                <a:cs typeface="黑体" charset="0"/>
                <a:hlinkClick r:id="rId4"/>
              </a:rPr>
              <a:t>圆形</a:t>
            </a:r>
            <a:r>
              <a:rPr lang="zh-CN" altLang="en-US" sz="1400" dirty="0">
                <a:latin typeface="Arial" charset="0"/>
                <a:ea typeface="黑体" charset="0"/>
                <a:cs typeface="黑体" charset="0"/>
              </a:rPr>
              <a:t>区域均值滤波，参数为</a:t>
            </a:r>
            <a:r>
              <a:rPr lang="en-US" altLang="zh-CN" sz="1400" dirty="0">
                <a:latin typeface="Arial" charset="0"/>
                <a:ea typeface="黑体" charset="0"/>
                <a:cs typeface="黑体" charset="0"/>
              </a:rPr>
              <a:t>radius</a:t>
            </a:r>
            <a:r>
              <a:rPr lang="zh-CN" altLang="en-US" sz="1400" dirty="0">
                <a:latin typeface="Arial" charset="0"/>
                <a:ea typeface="黑体" charset="0"/>
                <a:cs typeface="黑体" charset="0"/>
              </a:rPr>
              <a:t>代表区域半径，默认值为</a:t>
            </a:r>
            <a:r>
              <a:rPr lang="en-US" altLang="zh-CN" sz="1400" dirty="0">
                <a:latin typeface="Arial" charset="0"/>
                <a:ea typeface="黑体" charset="0"/>
                <a:cs typeface="黑体" charset="0"/>
              </a:rPr>
              <a:t>5.</a:t>
            </a:r>
          </a:p>
          <a:p>
            <a:pPr eaLnBrk="1" hangingPunct="1">
              <a:lnSpc>
                <a:spcPct val="120000"/>
              </a:lnSpc>
              <a:spcBef>
                <a:spcPts val="0"/>
              </a:spcBef>
              <a:buSzPct val="70000"/>
              <a:defRPr/>
            </a:pPr>
            <a:r>
              <a:rPr lang="en-US" altLang="zh-CN" sz="1800" b="1" dirty="0">
                <a:solidFill>
                  <a:srgbClr val="7030A0"/>
                </a:solidFill>
                <a:latin typeface="Arial" charset="0"/>
                <a:ea typeface="黑体" charset="0"/>
                <a:cs typeface="黑体" charset="0"/>
              </a:rPr>
              <a:t>'</a:t>
            </a:r>
            <a:r>
              <a:rPr lang="en-US" altLang="zh-CN" sz="1800" b="1" dirty="0" err="1">
                <a:solidFill>
                  <a:srgbClr val="7030A0"/>
                </a:solidFill>
                <a:latin typeface="Arial" charset="0"/>
                <a:ea typeface="黑体" charset="0"/>
                <a:cs typeface="黑体" charset="0"/>
              </a:rPr>
              <a:t>gaussian</a:t>
            </a:r>
            <a:r>
              <a:rPr lang="en-US" altLang="zh-CN" sz="1800" b="1" dirty="0">
                <a:solidFill>
                  <a:srgbClr val="7030A0"/>
                </a:solidFill>
                <a:latin typeface="Arial" charset="0"/>
                <a:ea typeface="黑体" charset="0"/>
                <a:cs typeface="黑体" charset="0"/>
              </a:rPr>
              <a:t>‘ Gaussian </a:t>
            </a:r>
            <a:r>
              <a:rPr lang="en-US" altLang="zh-CN" sz="1800" b="1" dirty="0" err="1">
                <a:solidFill>
                  <a:srgbClr val="7030A0"/>
                </a:solidFill>
                <a:latin typeface="Arial" charset="0"/>
                <a:ea typeface="黑体" charset="0"/>
                <a:cs typeface="黑体" charset="0"/>
              </a:rPr>
              <a:t>lowpass</a:t>
            </a:r>
            <a:r>
              <a:rPr lang="en-US" altLang="zh-CN" sz="1800" b="1" dirty="0">
                <a:solidFill>
                  <a:srgbClr val="7030A0"/>
                </a:solidFill>
                <a:latin typeface="Arial" charset="0"/>
                <a:ea typeface="黑体" charset="0"/>
                <a:cs typeface="黑体" charset="0"/>
              </a:rPr>
              <a:t> filter</a:t>
            </a:r>
          </a:p>
          <a:p>
            <a:pPr marL="342900" lvl="1" indent="0" eaLnBrk="1" hangingPunct="1">
              <a:lnSpc>
                <a:spcPct val="120000"/>
              </a:lnSpc>
              <a:spcBef>
                <a:spcPts val="0"/>
              </a:spcBef>
              <a:buSzPct val="70000"/>
              <a:buFont typeface="Wingdings" panose="05000000000000000000" charset="0"/>
              <a:buNone/>
              <a:defRPr/>
            </a:pPr>
            <a:r>
              <a:rPr lang="zh-CN" altLang="en-US" sz="1400" dirty="0">
                <a:latin typeface="Arial" charset="0"/>
                <a:ea typeface="黑体" charset="0"/>
                <a:cs typeface="黑体" charset="0"/>
              </a:rPr>
              <a:t>为高斯低通滤波，有两个</a:t>
            </a:r>
            <a:r>
              <a:rPr lang="zh-CN" altLang="en-US" sz="1400" dirty="0">
                <a:latin typeface="Arial" charset="0"/>
                <a:ea typeface="黑体" charset="0"/>
                <a:cs typeface="黑体" charset="0"/>
                <a:hlinkClick r:id="rId2"/>
              </a:rPr>
              <a:t>参数</a:t>
            </a:r>
            <a:r>
              <a:rPr lang="zh-CN" altLang="en-US" sz="1400" dirty="0">
                <a:latin typeface="Arial" charset="0"/>
                <a:ea typeface="黑体" charset="0"/>
                <a:cs typeface="黑体" charset="0"/>
              </a:rPr>
              <a:t>，</a:t>
            </a:r>
            <a:r>
              <a:rPr lang="en-US" altLang="zh-CN" sz="1400" dirty="0" err="1">
                <a:latin typeface="Arial" charset="0"/>
                <a:ea typeface="黑体" charset="0"/>
                <a:cs typeface="黑体" charset="0"/>
              </a:rPr>
              <a:t>hsize</a:t>
            </a:r>
            <a:r>
              <a:rPr lang="zh-CN" altLang="en-US" sz="1400" dirty="0">
                <a:latin typeface="Arial" charset="0"/>
                <a:ea typeface="黑体" charset="0"/>
                <a:cs typeface="黑体" charset="0"/>
              </a:rPr>
              <a:t>表示模板尺寸，默认值为</a:t>
            </a:r>
            <a:r>
              <a:rPr lang="en-US" altLang="zh-CN" sz="1400" dirty="0">
                <a:latin typeface="Arial" charset="0"/>
                <a:ea typeface="黑体" charset="0"/>
                <a:cs typeface="黑体" charset="0"/>
              </a:rPr>
              <a:t>[3 3]</a:t>
            </a:r>
            <a:r>
              <a:rPr lang="zh-CN" altLang="en-US" sz="1400" dirty="0">
                <a:latin typeface="Arial" charset="0"/>
                <a:ea typeface="黑体" charset="0"/>
                <a:cs typeface="黑体" charset="0"/>
              </a:rPr>
              <a:t>，</a:t>
            </a:r>
            <a:r>
              <a:rPr lang="en-US" altLang="zh-CN" sz="1400" dirty="0">
                <a:latin typeface="Arial" charset="0"/>
                <a:ea typeface="黑体" charset="0"/>
                <a:cs typeface="黑体" charset="0"/>
              </a:rPr>
              <a:t>sigma</a:t>
            </a:r>
            <a:r>
              <a:rPr lang="zh-CN" altLang="en-US" sz="1400" dirty="0">
                <a:latin typeface="Arial" charset="0"/>
                <a:ea typeface="黑体" charset="0"/>
                <a:cs typeface="黑体" charset="0"/>
              </a:rPr>
              <a:t>为滤波器的标准差，单位为</a:t>
            </a:r>
            <a:r>
              <a:rPr lang="zh-CN" altLang="en-US" sz="1400" dirty="0">
                <a:latin typeface="Arial" charset="0"/>
                <a:ea typeface="黑体" charset="0"/>
                <a:cs typeface="黑体" charset="0"/>
                <a:hlinkClick r:id="rId5"/>
              </a:rPr>
              <a:t>像素</a:t>
            </a:r>
            <a:r>
              <a:rPr lang="zh-CN" altLang="en-US" sz="1400" dirty="0">
                <a:latin typeface="Arial" charset="0"/>
                <a:ea typeface="黑体" charset="0"/>
                <a:cs typeface="黑体" charset="0"/>
              </a:rPr>
              <a:t>，默认值为</a:t>
            </a:r>
            <a:r>
              <a:rPr lang="en-US" altLang="zh-CN" sz="1400" dirty="0">
                <a:latin typeface="Arial" charset="0"/>
                <a:ea typeface="黑体" charset="0"/>
                <a:cs typeface="黑体" charset="0"/>
              </a:rPr>
              <a:t>0.5.</a:t>
            </a:r>
          </a:p>
          <a:p>
            <a:pPr eaLnBrk="1" hangingPunct="1">
              <a:lnSpc>
                <a:spcPct val="120000"/>
              </a:lnSpc>
              <a:spcBef>
                <a:spcPts val="0"/>
              </a:spcBef>
              <a:buSzPct val="70000"/>
              <a:defRPr/>
            </a:pPr>
            <a:r>
              <a:rPr lang="en-US" altLang="zh-CN" sz="1800" b="1" dirty="0">
                <a:solidFill>
                  <a:srgbClr val="7030A0"/>
                </a:solidFill>
                <a:latin typeface="Arial" charset="0"/>
                <a:ea typeface="黑体" charset="0"/>
                <a:cs typeface="黑体" charset="0"/>
              </a:rPr>
              <a:t>'</a:t>
            </a:r>
            <a:r>
              <a:rPr lang="en-US" altLang="zh-CN" sz="1800" b="1" dirty="0" err="1">
                <a:solidFill>
                  <a:srgbClr val="7030A0"/>
                </a:solidFill>
                <a:latin typeface="Arial" charset="0"/>
                <a:ea typeface="黑体" charset="0"/>
                <a:cs typeface="黑体" charset="0"/>
              </a:rPr>
              <a:t>laplacian</a:t>
            </a:r>
            <a:r>
              <a:rPr lang="en-US" altLang="zh-CN" sz="1800" b="1" dirty="0">
                <a:solidFill>
                  <a:srgbClr val="7030A0"/>
                </a:solidFill>
                <a:latin typeface="Arial" charset="0"/>
                <a:ea typeface="黑体" charset="0"/>
                <a:cs typeface="黑体" charset="0"/>
              </a:rPr>
              <a:t>'</a:t>
            </a:r>
          </a:p>
          <a:p>
            <a:pPr marL="342900" lvl="1" indent="0" eaLnBrk="1" hangingPunct="1">
              <a:lnSpc>
                <a:spcPct val="120000"/>
              </a:lnSpc>
              <a:spcBef>
                <a:spcPts val="0"/>
              </a:spcBef>
              <a:buSzPct val="70000"/>
              <a:buFont typeface="Wingdings" panose="05000000000000000000" charset="0"/>
              <a:buNone/>
              <a:defRPr/>
            </a:pPr>
            <a:r>
              <a:rPr lang="en-US" altLang="zh-CN" sz="1400" dirty="0">
                <a:latin typeface="Arial" charset="0"/>
                <a:ea typeface="黑体" charset="0"/>
                <a:cs typeface="黑体" charset="0"/>
              </a:rPr>
              <a:t>filter approximating the 2-D </a:t>
            </a:r>
            <a:r>
              <a:rPr lang="en-US" altLang="zh-CN" sz="1400" dirty="0" err="1">
                <a:latin typeface="Arial" charset="0"/>
                <a:ea typeface="黑体" charset="0"/>
                <a:cs typeface="黑体" charset="0"/>
              </a:rPr>
              <a:t>Laplacian</a:t>
            </a:r>
            <a:r>
              <a:rPr lang="en-US" altLang="zh-CN" sz="1400" dirty="0">
                <a:latin typeface="Arial" charset="0"/>
                <a:ea typeface="黑体" charset="0"/>
                <a:cs typeface="黑体" charset="0"/>
              </a:rPr>
              <a:t> operator</a:t>
            </a:r>
          </a:p>
          <a:p>
            <a:pPr marL="342900" lvl="1" indent="0" eaLnBrk="1" hangingPunct="1">
              <a:lnSpc>
                <a:spcPct val="120000"/>
              </a:lnSpc>
              <a:spcBef>
                <a:spcPts val="0"/>
              </a:spcBef>
              <a:buSzPct val="70000"/>
              <a:buFont typeface="Wingdings" panose="05000000000000000000" charset="0"/>
              <a:buNone/>
              <a:defRPr/>
            </a:pPr>
            <a:r>
              <a:rPr lang="zh-CN" altLang="en-US" sz="1400" dirty="0">
                <a:latin typeface="Arial" charset="0"/>
                <a:ea typeface="黑体" charset="0"/>
                <a:cs typeface="黑体" charset="0"/>
              </a:rPr>
              <a:t>为</a:t>
            </a:r>
            <a:r>
              <a:rPr lang="zh-CN" altLang="en-US" sz="1400" dirty="0">
                <a:latin typeface="Arial" charset="0"/>
                <a:ea typeface="黑体" charset="0"/>
                <a:cs typeface="黑体" charset="0"/>
                <a:hlinkClick r:id="rId6"/>
              </a:rPr>
              <a:t>拉普拉斯算子</a:t>
            </a:r>
            <a:r>
              <a:rPr lang="zh-CN" altLang="en-US" sz="1400" dirty="0">
                <a:latin typeface="Arial" charset="0"/>
                <a:ea typeface="黑体" charset="0"/>
                <a:cs typeface="黑体" charset="0"/>
              </a:rPr>
              <a:t>，参数</a:t>
            </a:r>
            <a:r>
              <a:rPr lang="en-US" altLang="zh-CN" sz="1400" dirty="0">
                <a:latin typeface="Arial" charset="0"/>
                <a:ea typeface="黑体" charset="0"/>
                <a:cs typeface="黑体" charset="0"/>
              </a:rPr>
              <a:t>alpha</a:t>
            </a:r>
            <a:r>
              <a:rPr lang="zh-CN" altLang="en-US" sz="1400" dirty="0">
                <a:latin typeface="Arial" charset="0"/>
                <a:ea typeface="黑体" charset="0"/>
                <a:cs typeface="黑体" charset="0"/>
              </a:rPr>
              <a:t>用于控制算子形状，取值范围为</a:t>
            </a:r>
            <a:r>
              <a:rPr lang="en-US" altLang="zh-CN" sz="1400" dirty="0">
                <a:latin typeface="Arial" charset="0"/>
                <a:ea typeface="黑体" charset="0"/>
                <a:cs typeface="黑体" charset="0"/>
              </a:rPr>
              <a:t>[0</a:t>
            </a:r>
            <a:r>
              <a:rPr lang="zh-CN" altLang="en-US" sz="1400" dirty="0">
                <a:latin typeface="Arial" charset="0"/>
                <a:ea typeface="黑体" charset="0"/>
                <a:cs typeface="黑体" charset="0"/>
              </a:rPr>
              <a:t>，</a:t>
            </a:r>
            <a:r>
              <a:rPr lang="en-US" altLang="zh-CN" sz="1400" dirty="0">
                <a:latin typeface="Arial" charset="0"/>
                <a:ea typeface="黑体" charset="0"/>
                <a:cs typeface="黑体" charset="0"/>
              </a:rPr>
              <a:t>1]</a:t>
            </a:r>
            <a:r>
              <a:rPr lang="zh-CN" altLang="en-US" sz="1400" dirty="0">
                <a:latin typeface="Arial" charset="0"/>
                <a:ea typeface="黑体" charset="0"/>
                <a:cs typeface="黑体" charset="0"/>
              </a:rPr>
              <a:t>，默认值为</a:t>
            </a:r>
            <a:r>
              <a:rPr lang="en-US" altLang="zh-CN" sz="1400" dirty="0">
                <a:latin typeface="Arial" charset="0"/>
                <a:ea typeface="黑体" charset="0"/>
                <a:cs typeface="黑体" charset="0"/>
              </a:rPr>
              <a:t>0.2.</a:t>
            </a:r>
          </a:p>
          <a:p>
            <a:pPr eaLnBrk="1" hangingPunct="1">
              <a:lnSpc>
                <a:spcPct val="80000"/>
              </a:lnSpc>
              <a:buSzPct val="70000"/>
              <a:defRPr/>
            </a:pPr>
            <a:endParaRPr lang="en-US" altLang="zh-CN" sz="1800" dirty="0">
              <a:latin typeface="Arial" charset="0"/>
              <a:ea typeface="黑体" charset="0"/>
              <a:cs typeface="黑体"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a:xfrm>
            <a:off x="2351088" y="4763"/>
            <a:ext cx="6164262" cy="1325562"/>
          </a:xfrm>
        </p:spPr>
        <p:txBody>
          <a:bodyPr/>
          <a:lstStyle/>
          <a:p>
            <a:pPr defTabSz="914400" eaLnBrk="1" hangingPunct="1">
              <a:lnSpc>
                <a:spcPct val="100000"/>
              </a:lnSpc>
            </a:pPr>
            <a:r>
              <a:rPr lang="en-US" altLang="zh-CN">
                <a:solidFill>
                  <a:schemeClr val="tx2"/>
                </a:solidFill>
                <a:latin typeface="Arial" charset="0"/>
                <a:ea typeface="黑体" charset="0"/>
                <a:cs typeface="黑体" charset="0"/>
              </a:rPr>
              <a:t>Fspecial</a:t>
            </a:r>
            <a:r>
              <a:rPr lang="zh-CN" altLang="en-US">
                <a:solidFill>
                  <a:schemeClr val="tx2"/>
                </a:solidFill>
                <a:latin typeface="Arial" charset="0"/>
                <a:ea typeface="黑体" charset="0"/>
                <a:cs typeface="黑体" charset="0"/>
              </a:rPr>
              <a:t> 用于建立预定义的滤波算子。</a:t>
            </a:r>
          </a:p>
        </p:txBody>
      </p:sp>
      <p:sp>
        <p:nvSpPr>
          <p:cNvPr id="90114" name="文本占位符 2"/>
          <p:cNvSpPr>
            <a:spLocks noGrp="1"/>
          </p:cNvSpPr>
          <p:nvPr>
            <p:ph idx="1"/>
          </p:nvPr>
        </p:nvSpPr>
        <p:spPr>
          <a:xfrm>
            <a:off x="628650" y="1966913"/>
            <a:ext cx="7886700" cy="4092575"/>
          </a:xfrm>
        </p:spPr>
        <p:txBody>
          <a:bodyPr/>
          <a:lstStyle/>
          <a:p>
            <a:pPr eaLnBrk="1" hangingPunct="1">
              <a:buSzPct val="70000"/>
            </a:pPr>
            <a:r>
              <a:rPr lang="en-US" altLang="zh-CN" sz="1900" b="1">
                <a:solidFill>
                  <a:srgbClr val="7030A0"/>
                </a:solidFill>
                <a:latin typeface="Arial" charset="0"/>
                <a:ea typeface="黑体" charset="0"/>
                <a:cs typeface="黑体" charset="0"/>
              </a:rPr>
              <a:t>‘log‘ Laplacian of Gaussian filter</a:t>
            </a:r>
          </a:p>
          <a:p>
            <a:pPr marL="342900" lvl="1" indent="0" eaLnBrk="1" hangingPunct="1">
              <a:buSzPct val="70000"/>
              <a:buFont typeface="Wingdings" panose="05000000000000000000" charset="0"/>
              <a:buNone/>
            </a:pPr>
            <a:r>
              <a:rPr lang="zh-CN" altLang="en-US" sz="1500">
                <a:latin typeface="Arial" charset="0"/>
                <a:ea typeface="黑体" charset="0"/>
                <a:cs typeface="黑体" charset="0"/>
              </a:rPr>
              <a:t>为拉普拉斯高斯算子，有两个参数，</a:t>
            </a:r>
            <a:r>
              <a:rPr lang="en-US" altLang="zh-CN" sz="1500">
                <a:latin typeface="Arial" charset="0"/>
                <a:ea typeface="黑体" charset="0"/>
                <a:cs typeface="黑体" charset="0"/>
              </a:rPr>
              <a:t>hsize</a:t>
            </a:r>
            <a:r>
              <a:rPr lang="zh-CN" altLang="en-US" sz="1500">
                <a:latin typeface="Arial" charset="0"/>
                <a:ea typeface="黑体" charset="0"/>
                <a:cs typeface="黑体" charset="0"/>
              </a:rPr>
              <a:t>表示模板尺寸，默认值为</a:t>
            </a:r>
            <a:r>
              <a:rPr lang="en-US" altLang="zh-CN" sz="1500">
                <a:latin typeface="Arial" charset="0"/>
                <a:ea typeface="黑体" charset="0"/>
                <a:cs typeface="黑体" charset="0"/>
              </a:rPr>
              <a:t>[3 3]</a:t>
            </a:r>
            <a:r>
              <a:rPr lang="zh-CN" altLang="en-US" sz="1500">
                <a:latin typeface="Arial" charset="0"/>
                <a:ea typeface="黑体" charset="0"/>
                <a:cs typeface="黑体" charset="0"/>
              </a:rPr>
              <a:t>，</a:t>
            </a:r>
            <a:r>
              <a:rPr lang="en-US" altLang="zh-CN" sz="1500">
                <a:latin typeface="Arial" charset="0"/>
                <a:ea typeface="黑体" charset="0"/>
                <a:cs typeface="黑体" charset="0"/>
              </a:rPr>
              <a:t>sigma</a:t>
            </a:r>
            <a:r>
              <a:rPr lang="zh-CN" altLang="en-US" sz="1500">
                <a:latin typeface="Arial" charset="0"/>
                <a:ea typeface="黑体" charset="0"/>
                <a:cs typeface="黑体" charset="0"/>
              </a:rPr>
              <a:t>为滤波器的标准差，单位为像素，默认值为</a:t>
            </a:r>
            <a:r>
              <a:rPr lang="en-US" altLang="zh-CN" sz="1500">
                <a:latin typeface="Arial" charset="0"/>
                <a:ea typeface="黑体" charset="0"/>
                <a:cs typeface="黑体" charset="0"/>
              </a:rPr>
              <a:t>0.5. </a:t>
            </a:r>
          </a:p>
          <a:p>
            <a:pPr eaLnBrk="1" hangingPunct="1">
              <a:buSzPct val="70000"/>
            </a:pPr>
            <a:r>
              <a:rPr lang="en-US" altLang="zh-CN" sz="1900" b="1">
                <a:solidFill>
                  <a:srgbClr val="7030A0"/>
                </a:solidFill>
                <a:latin typeface="Arial" charset="0"/>
                <a:ea typeface="黑体" charset="0"/>
                <a:cs typeface="黑体" charset="0"/>
              </a:rPr>
              <a:t>'motion‘ motion filter</a:t>
            </a:r>
          </a:p>
          <a:p>
            <a:pPr marL="342900" lvl="1" indent="0" eaLnBrk="1" hangingPunct="1">
              <a:buSzPct val="70000"/>
              <a:buFont typeface="Wingdings" panose="05000000000000000000" charset="0"/>
              <a:buNone/>
            </a:pPr>
            <a:r>
              <a:rPr lang="zh-CN" altLang="en-US" sz="1500">
                <a:latin typeface="Arial" charset="0"/>
                <a:ea typeface="黑体" charset="0"/>
                <a:cs typeface="黑体" charset="0"/>
              </a:rPr>
              <a:t>为运动模糊算子，有两个参数，表示摄像物体逆时针方向以</a:t>
            </a:r>
            <a:r>
              <a:rPr lang="en-US" altLang="zh-CN" sz="1500">
                <a:latin typeface="Arial" charset="0"/>
                <a:ea typeface="黑体" charset="0"/>
                <a:cs typeface="黑体" charset="0"/>
              </a:rPr>
              <a:t>theta</a:t>
            </a:r>
            <a:r>
              <a:rPr lang="zh-CN" altLang="en-US" sz="1500">
                <a:latin typeface="Arial" charset="0"/>
                <a:ea typeface="黑体" charset="0"/>
                <a:cs typeface="黑体" charset="0"/>
              </a:rPr>
              <a:t>角度运动了</a:t>
            </a:r>
            <a:r>
              <a:rPr lang="en-US" altLang="zh-CN" sz="1500">
                <a:latin typeface="Arial" charset="0"/>
                <a:ea typeface="黑体" charset="0"/>
                <a:cs typeface="黑体" charset="0"/>
              </a:rPr>
              <a:t>len</a:t>
            </a:r>
            <a:r>
              <a:rPr lang="zh-CN" altLang="en-US" sz="1500">
                <a:latin typeface="Arial" charset="0"/>
                <a:ea typeface="黑体" charset="0"/>
                <a:cs typeface="黑体" charset="0"/>
              </a:rPr>
              <a:t>个像素，</a:t>
            </a:r>
            <a:r>
              <a:rPr lang="en-US" altLang="zh-CN" sz="1500">
                <a:latin typeface="Arial" charset="0"/>
                <a:ea typeface="黑体" charset="0"/>
                <a:cs typeface="黑体" charset="0"/>
              </a:rPr>
              <a:t>len</a:t>
            </a:r>
            <a:r>
              <a:rPr lang="zh-CN" altLang="en-US" sz="1500">
                <a:latin typeface="Arial" charset="0"/>
                <a:ea typeface="黑体" charset="0"/>
                <a:cs typeface="黑体" charset="0"/>
              </a:rPr>
              <a:t>的默认值为</a:t>
            </a:r>
            <a:r>
              <a:rPr lang="en-US" altLang="zh-CN" sz="1500">
                <a:latin typeface="Arial" charset="0"/>
                <a:ea typeface="黑体" charset="0"/>
                <a:cs typeface="黑体" charset="0"/>
              </a:rPr>
              <a:t>9</a:t>
            </a:r>
            <a:r>
              <a:rPr lang="zh-CN" altLang="en-US" sz="1500">
                <a:latin typeface="Arial" charset="0"/>
                <a:ea typeface="黑体" charset="0"/>
                <a:cs typeface="黑体" charset="0"/>
              </a:rPr>
              <a:t>，</a:t>
            </a:r>
            <a:r>
              <a:rPr lang="en-US" altLang="zh-CN" sz="1500">
                <a:latin typeface="Arial" charset="0"/>
                <a:ea typeface="黑体" charset="0"/>
                <a:cs typeface="黑体" charset="0"/>
              </a:rPr>
              <a:t>theta</a:t>
            </a:r>
            <a:r>
              <a:rPr lang="zh-CN" altLang="en-US" sz="1500">
                <a:latin typeface="Arial" charset="0"/>
                <a:ea typeface="黑体" charset="0"/>
                <a:cs typeface="黑体" charset="0"/>
              </a:rPr>
              <a:t>的默认值为</a:t>
            </a:r>
            <a:r>
              <a:rPr lang="en-US" altLang="zh-CN" sz="1500">
                <a:latin typeface="Arial" charset="0"/>
                <a:ea typeface="黑体" charset="0"/>
                <a:cs typeface="黑体" charset="0"/>
              </a:rPr>
              <a:t>0</a:t>
            </a:r>
            <a:r>
              <a:rPr lang="zh-CN" altLang="en-US" sz="1500">
                <a:latin typeface="Arial" charset="0"/>
                <a:ea typeface="黑体" charset="0"/>
                <a:cs typeface="黑体" charset="0"/>
              </a:rPr>
              <a:t>；</a:t>
            </a:r>
            <a:r>
              <a:rPr lang="en-US" altLang="zh-CN" sz="1500">
                <a:latin typeface="Arial" charset="0"/>
                <a:ea typeface="黑体" charset="0"/>
                <a:cs typeface="黑体" charset="0"/>
              </a:rPr>
              <a:t> </a:t>
            </a:r>
          </a:p>
          <a:p>
            <a:pPr eaLnBrk="1" hangingPunct="1">
              <a:buSzPct val="70000"/>
            </a:pPr>
            <a:r>
              <a:rPr lang="en-US" altLang="zh-CN" sz="1900" b="1">
                <a:solidFill>
                  <a:srgbClr val="7030A0"/>
                </a:solidFill>
                <a:latin typeface="Arial" charset="0"/>
                <a:ea typeface="黑体" charset="0"/>
                <a:cs typeface="黑体" charset="0"/>
              </a:rPr>
              <a:t>'prewitt‘ Prewitt horizontal edge-emphasizing filter</a:t>
            </a:r>
          </a:p>
          <a:p>
            <a:pPr marL="342900" lvl="1" indent="0" eaLnBrk="1" hangingPunct="1">
              <a:buSzPct val="70000"/>
              <a:buFont typeface="Wingdings" panose="05000000000000000000" charset="0"/>
              <a:buNone/>
            </a:pPr>
            <a:r>
              <a:rPr lang="zh-CN" altLang="en-US" sz="1500">
                <a:latin typeface="Arial" charset="0"/>
                <a:ea typeface="黑体" charset="0"/>
                <a:cs typeface="黑体" charset="0"/>
              </a:rPr>
              <a:t>用于边缘增强，大小为</a:t>
            </a:r>
            <a:r>
              <a:rPr lang="en-US" altLang="zh-CN" sz="1500">
                <a:latin typeface="Arial" charset="0"/>
                <a:ea typeface="黑体" charset="0"/>
                <a:cs typeface="黑体" charset="0"/>
              </a:rPr>
              <a:t>[3 3]</a:t>
            </a:r>
            <a:r>
              <a:rPr lang="zh-CN" altLang="en-US" sz="1500">
                <a:latin typeface="Arial" charset="0"/>
                <a:ea typeface="黑体" charset="0"/>
                <a:cs typeface="黑体" charset="0"/>
              </a:rPr>
              <a:t>，无参数</a:t>
            </a:r>
            <a:r>
              <a:rPr lang="en-US" altLang="zh-CN" sz="1500">
                <a:latin typeface="Arial" charset="0"/>
                <a:ea typeface="黑体" charset="0"/>
                <a:cs typeface="黑体" charset="0"/>
              </a:rPr>
              <a:t> </a:t>
            </a:r>
          </a:p>
          <a:p>
            <a:pPr eaLnBrk="1" hangingPunct="1">
              <a:buSzPct val="70000"/>
            </a:pPr>
            <a:r>
              <a:rPr lang="en-US" altLang="zh-CN" sz="1900" b="1">
                <a:solidFill>
                  <a:srgbClr val="7030A0"/>
                </a:solidFill>
                <a:latin typeface="Arial" charset="0"/>
                <a:ea typeface="黑体" charset="0"/>
                <a:cs typeface="黑体" charset="0"/>
              </a:rPr>
              <a:t>'sobel‘ Sobel horizontal edge-emphasizing filter</a:t>
            </a:r>
          </a:p>
          <a:p>
            <a:pPr marL="342900" lvl="1" indent="0" eaLnBrk="1" hangingPunct="1">
              <a:buSzPct val="70000"/>
              <a:buFont typeface="Wingdings" panose="05000000000000000000" charset="0"/>
              <a:buNone/>
            </a:pPr>
            <a:r>
              <a:rPr lang="zh-CN" altLang="en-US" sz="1500">
                <a:latin typeface="Arial" charset="0"/>
                <a:ea typeface="黑体" charset="0"/>
                <a:cs typeface="黑体" charset="0"/>
              </a:rPr>
              <a:t>用于</a:t>
            </a:r>
            <a:r>
              <a:rPr lang="zh-CN" altLang="en-US" sz="1500">
                <a:latin typeface="Arial" charset="0"/>
                <a:ea typeface="黑体" charset="0"/>
                <a:cs typeface="黑体" charset="0"/>
                <a:hlinkClick r:id="rId2"/>
              </a:rPr>
              <a:t>边缘提取</a:t>
            </a:r>
            <a:r>
              <a:rPr lang="zh-CN" altLang="en-US" sz="1500">
                <a:latin typeface="Arial" charset="0"/>
                <a:ea typeface="黑体" charset="0"/>
                <a:cs typeface="黑体" charset="0"/>
              </a:rPr>
              <a:t>，无参数</a:t>
            </a:r>
            <a:r>
              <a:rPr lang="en-US" altLang="zh-CN" sz="1500">
                <a:latin typeface="Arial" charset="0"/>
                <a:ea typeface="黑体" charset="0"/>
                <a:cs typeface="黑体" charset="0"/>
              </a:rPr>
              <a:t> </a:t>
            </a:r>
          </a:p>
          <a:p>
            <a:pPr eaLnBrk="1" hangingPunct="1">
              <a:buSzPct val="70000"/>
            </a:pPr>
            <a:r>
              <a:rPr lang="en-US" altLang="zh-CN" sz="1900" b="1">
                <a:solidFill>
                  <a:srgbClr val="7030A0"/>
                </a:solidFill>
                <a:latin typeface="Arial" charset="0"/>
                <a:ea typeface="黑体" charset="0"/>
                <a:cs typeface="黑体" charset="0"/>
              </a:rPr>
              <a:t>'unsharp‘ unsharp contrast enhancement filter</a:t>
            </a:r>
          </a:p>
          <a:p>
            <a:pPr marL="342900" lvl="1" indent="0" eaLnBrk="1" hangingPunct="1">
              <a:buSzPct val="70000"/>
              <a:buFont typeface="Wingdings" panose="05000000000000000000" charset="0"/>
              <a:buNone/>
            </a:pPr>
            <a:r>
              <a:rPr lang="zh-CN" altLang="en-US" sz="1500">
                <a:latin typeface="Arial" charset="0"/>
                <a:ea typeface="黑体" charset="0"/>
                <a:cs typeface="黑体" charset="0"/>
              </a:rPr>
              <a:t>为对比度增强</a:t>
            </a:r>
            <a:r>
              <a:rPr lang="zh-CN" altLang="en-US" sz="1500">
                <a:latin typeface="Arial" charset="0"/>
                <a:ea typeface="黑体" charset="0"/>
                <a:cs typeface="黑体" charset="0"/>
                <a:hlinkClick r:id="rId3"/>
              </a:rPr>
              <a:t>滤波器</a:t>
            </a:r>
            <a:r>
              <a:rPr lang="zh-CN" altLang="en-US" sz="1500">
                <a:latin typeface="Arial" charset="0"/>
                <a:ea typeface="黑体" charset="0"/>
                <a:cs typeface="黑体" charset="0"/>
              </a:rPr>
              <a:t>。参数</a:t>
            </a:r>
            <a:r>
              <a:rPr lang="en-US" altLang="zh-CN" sz="1500">
                <a:latin typeface="Arial" charset="0"/>
                <a:ea typeface="黑体" charset="0"/>
                <a:cs typeface="黑体" charset="0"/>
                <a:hlinkClick r:id="rId4"/>
              </a:rPr>
              <a:t>alpha</a:t>
            </a:r>
            <a:r>
              <a:rPr lang="zh-CN" altLang="en-US" sz="1500">
                <a:latin typeface="Arial" charset="0"/>
                <a:ea typeface="黑体" charset="0"/>
                <a:cs typeface="黑体" charset="0"/>
              </a:rPr>
              <a:t>用于控制滤波器的形状，范围为</a:t>
            </a:r>
            <a:r>
              <a:rPr lang="en-US" altLang="zh-CN" sz="1500">
                <a:latin typeface="Arial" charset="0"/>
                <a:ea typeface="黑体" charset="0"/>
                <a:cs typeface="黑体" charset="0"/>
              </a:rPr>
              <a:t>[0</a:t>
            </a:r>
            <a:r>
              <a:rPr lang="zh-CN" altLang="en-US" sz="1500">
                <a:latin typeface="Arial" charset="0"/>
                <a:ea typeface="黑体" charset="0"/>
                <a:cs typeface="黑体" charset="0"/>
              </a:rPr>
              <a:t>，</a:t>
            </a:r>
            <a:r>
              <a:rPr lang="en-US" altLang="zh-CN" sz="1500">
                <a:latin typeface="Arial" charset="0"/>
                <a:ea typeface="黑体" charset="0"/>
                <a:cs typeface="黑体" charset="0"/>
              </a:rPr>
              <a:t>1]</a:t>
            </a:r>
            <a:r>
              <a:rPr lang="zh-CN" altLang="en-US" sz="1500">
                <a:latin typeface="Arial" charset="0"/>
                <a:ea typeface="黑体" charset="0"/>
                <a:cs typeface="黑体" charset="0"/>
              </a:rPr>
              <a:t>，默认值为</a:t>
            </a:r>
            <a:r>
              <a:rPr lang="en-US" altLang="zh-CN" sz="1500">
                <a:latin typeface="Arial" charset="0"/>
                <a:ea typeface="黑体" charset="0"/>
                <a:cs typeface="黑体" charset="0"/>
              </a:rPr>
              <a:t>0.2.</a:t>
            </a:r>
            <a:endParaRPr lang="zh-CN" altLang="en-US" sz="1500">
              <a:latin typeface="Arial" charset="0"/>
              <a:ea typeface="黑体" charset="0"/>
              <a:cs typeface="黑体"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p:nvPr>
        </p:nvSpPr>
        <p:spPr>
          <a:xfrm>
            <a:off x="2351088" y="4763"/>
            <a:ext cx="6164262" cy="1325562"/>
          </a:xfrm>
        </p:spPr>
        <p:txBody>
          <a:bodyPr/>
          <a:lstStyle/>
          <a:p>
            <a:pPr defTabSz="914400" eaLnBrk="1" hangingPunct="1">
              <a:lnSpc>
                <a:spcPct val="100000"/>
              </a:lnSpc>
            </a:pPr>
            <a:r>
              <a:rPr lang="en-US" altLang="zh-CN">
                <a:solidFill>
                  <a:schemeClr val="tx2"/>
                </a:solidFill>
                <a:latin typeface="宋体" charset="0"/>
                <a:ea typeface="宋体" charset="0"/>
                <a:cs typeface="宋体" charset="0"/>
              </a:rPr>
              <a:t>5.5.2  </a:t>
            </a:r>
            <a:r>
              <a:rPr lang="zh-CN" altLang="en-US">
                <a:solidFill>
                  <a:schemeClr val="tx2"/>
                </a:solidFill>
                <a:latin typeface="宋体" charset="0"/>
                <a:ea typeface="宋体" charset="0"/>
                <a:cs typeface="宋体" charset="0"/>
              </a:rPr>
              <a:t>非线性空域滤波</a:t>
            </a:r>
          </a:p>
        </p:txBody>
      </p:sp>
      <p:sp>
        <p:nvSpPr>
          <p:cNvPr id="72706" name="文本占位符 2"/>
          <p:cNvSpPr>
            <a:spLocks noGrp="1" noChangeArrowheads="1"/>
          </p:cNvSpPr>
          <p:nvPr>
            <p:ph idx="1"/>
          </p:nvPr>
        </p:nvSpPr>
        <p:spPr>
          <a:xfrm>
            <a:off x="611188" y="1484313"/>
            <a:ext cx="7886700" cy="5113337"/>
          </a:xfrm>
        </p:spPr>
        <p:txBody>
          <a:bodyPr>
            <a:normAutofit fontScale="92500" lnSpcReduction="10000"/>
          </a:bodyPr>
          <a:lstStyle/>
          <a:p>
            <a:pPr eaLnBrk="1" hangingPunct="1">
              <a:lnSpc>
                <a:spcPct val="130000"/>
              </a:lnSpc>
              <a:buSzPct val="70000"/>
              <a:defRPr/>
            </a:pPr>
            <a:r>
              <a:rPr lang="zh-CN" altLang="en-US" sz="2400" dirty="0">
                <a:latin typeface="Times New Roman" charset="0"/>
                <a:ea typeface="黑体" charset="0"/>
                <a:cs typeface="黑体" charset="0"/>
              </a:rPr>
              <a:t>非线性空域滤波主要包括中值滤波、顺序统计滤波和自适应滤波等。中值滤波是一种保护边缘的非线性图像平滑方法，在图像增强中应用非常广泛。下面首先介绍一维中值滤波。对于一维数据，按照从大到小的顺序进行排列</a:t>
            </a:r>
            <a:r>
              <a:rPr lang="zh-CN" altLang="en-US" sz="2400" dirty="0" smtClean="0">
                <a:latin typeface="Times New Roman" charset="0"/>
                <a:ea typeface="黑体" charset="0"/>
                <a:cs typeface="黑体" charset="0"/>
              </a:rPr>
              <a:t>，则：</a:t>
            </a:r>
            <a:endParaRPr lang="en-US" altLang="zh-CN" sz="2400" dirty="0" smtClean="0">
              <a:latin typeface="Times New Roman" charset="0"/>
              <a:ea typeface="黑体" charset="0"/>
              <a:cs typeface="黑体" charset="0"/>
            </a:endParaRPr>
          </a:p>
          <a:p>
            <a:pPr eaLnBrk="1" hangingPunct="1">
              <a:lnSpc>
                <a:spcPct val="130000"/>
              </a:lnSpc>
              <a:buSzPct val="70000"/>
              <a:defRPr/>
            </a:pPr>
            <a:endParaRPr lang="en-US" altLang="zh-CN" sz="2400" dirty="0">
              <a:latin typeface="Times New Roman" charset="0"/>
              <a:ea typeface="黑体" charset="0"/>
              <a:cs typeface="黑体" charset="0"/>
            </a:endParaRPr>
          </a:p>
          <a:p>
            <a:pPr eaLnBrk="1" hangingPunct="1">
              <a:lnSpc>
                <a:spcPct val="130000"/>
              </a:lnSpc>
              <a:buSzPct val="70000"/>
              <a:defRPr/>
            </a:pPr>
            <a:endParaRPr lang="zh-CN" altLang="en-US" sz="2400" dirty="0">
              <a:latin typeface="Times New Roman" charset="0"/>
              <a:ea typeface="黑体" charset="0"/>
              <a:cs typeface="黑体" charset="0"/>
            </a:endParaRPr>
          </a:p>
          <a:p>
            <a:pPr eaLnBrk="1" hangingPunct="1">
              <a:lnSpc>
                <a:spcPct val="130000"/>
              </a:lnSpc>
              <a:buSzPct val="70000"/>
              <a:defRPr/>
            </a:pPr>
            <a:endParaRPr lang="zh-CN" altLang="en-US" sz="2400" dirty="0">
              <a:latin typeface="Times New Roman" charset="0"/>
              <a:ea typeface="黑体" charset="0"/>
              <a:cs typeface="黑体" charset="0"/>
            </a:endParaRPr>
          </a:p>
          <a:p>
            <a:pPr eaLnBrk="1" hangingPunct="1">
              <a:lnSpc>
                <a:spcPct val="130000"/>
              </a:lnSpc>
              <a:buSzPct val="70000"/>
              <a:defRPr/>
            </a:pPr>
            <a:r>
              <a:rPr lang="zh-CN" altLang="en-US" sz="2400" dirty="0">
                <a:latin typeface="Times New Roman" charset="0"/>
                <a:ea typeface="黑体" charset="0"/>
                <a:cs typeface="黑体" charset="0"/>
              </a:rPr>
              <a:t>二维中值滤波用于图像的增强。中值滤波可以去除图像中的椒盐噪声，平滑效果优于均值滤波，在抑制噪声的同时还能够保持图像的边缘清晰。在</a:t>
            </a:r>
            <a:r>
              <a:rPr lang="en-US" altLang="zh-CN" sz="2400" dirty="0">
                <a:latin typeface="Times New Roman" charset="0"/>
                <a:ea typeface="黑体" charset="0"/>
                <a:cs typeface="黑体" charset="0"/>
              </a:rPr>
              <a:t>MATLAB</a:t>
            </a:r>
            <a:r>
              <a:rPr lang="zh-CN" altLang="en-US" sz="2400" dirty="0">
                <a:latin typeface="Times New Roman" charset="0"/>
                <a:ea typeface="黑体" charset="0"/>
                <a:cs typeface="黑体" charset="0"/>
              </a:rPr>
              <a:t>软件中，采用函数</a:t>
            </a:r>
            <a:r>
              <a:rPr lang="en-US" altLang="zh-CN" sz="2400" dirty="0">
                <a:latin typeface="Times New Roman" charset="0"/>
                <a:ea typeface="黑体" charset="0"/>
                <a:cs typeface="黑体" charset="0"/>
              </a:rPr>
              <a:t>medfilt2( )</a:t>
            </a:r>
            <a:r>
              <a:rPr lang="zh-CN" altLang="en-US" sz="2400" dirty="0">
                <a:latin typeface="Times New Roman" charset="0"/>
                <a:ea typeface="黑体" charset="0"/>
                <a:cs typeface="黑体" charset="0"/>
              </a:rPr>
              <a:t>进行图像的二维中值滤波。</a:t>
            </a:r>
          </a:p>
        </p:txBody>
      </p:sp>
      <p:pic>
        <p:nvPicPr>
          <p:cNvPr id="911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284538"/>
            <a:ext cx="54673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p:cNvSpPr>
          <p:nvPr>
            <p:ph type="title"/>
          </p:nvPr>
        </p:nvSpPr>
        <p:spPr>
          <a:xfrm>
            <a:off x="2351088" y="4763"/>
            <a:ext cx="6503987" cy="1325562"/>
          </a:xfrm>
        </p:spPr>
        <p:txBody>
          <a:bodyPr/>
          <a:lstStyle/>
          <a:p>
            <a:pPr defTabSz="914400" eaLnBrk="1" hangingPunct="1">
              <a:lnSpc>
                <a:spcPct val="100000"/>
              </a:lnSpc>
            </a:pPr>
            <a:r>
              <a:rPr lang="zh-CN" altLang="en-US" sz="2800">
                <a:solidFill>
                  <a:srgbClr val="FF0066"/>
                </a:solidFill>
                <a:latin typeface="华文楷体" charset="0"/>
                <a:ea typeface="华文楷体" charset="0"/>
                <a:cs typeface="华文楷体" charset="0"/>
              </a:rPr>
              <a:t>通过函数</a:t>
            </a:r>
            <a:r>
              <a:rPr lang="en-US" altLang="zh-CN" sz="2800">
                <a:solidFill>
                  <a:srgbClr val="FF0066"/>
                </a:solidFill>
                <a:latin typeface="华文楷体" charset="0"/>
                <a:ea typeface="华文楷体" charset="0"/>
                <a:cs typeface="华文楷体" charset="0"/>
              </a:rPr>
              <a:t>midfilt2</a:t>
            </a:r>
            <a:r>
              <a:rPr lang="zh-CN" altLang="en-US" sz="2800">
                <a:solidFill>
                  <a:srgbClr val="FF0066"/>
                </a:solidFill>
                <a:latin typeface="华文楷体" charset="0"/>
                <a:ea typeface="华文楷体" charset="0"/>
                <a:cs typeface="华文楷体" charset="0"/>
              </a:rPr>
              <a:t>对函数进行中值滤波</a:t>
            </a:r>
          </a:p>
        </p:txBody>
      </p:sp>
      <p:sp>
        <p:nvSpPr>
          <p:cNvPr id="92162" name="内容占位符 2"/>
          <p:cNvSpPr>
            <a:spLocks noGrp="1"/>
          </p:cNvSpPr>
          <p:nvPr>
            <p:ph idx="1"/>
          </p:nvPr>
        </p:nvSpPr>
        <p:spPr>
          <a:xfrm>
            <a:off x="3005138" y="1003300"/>
            <a:ext cx="5238750" cy="5226050"/>
          </a:xfrm>
        </p:spPr>
        <p:txBody>
          <a:bodyPr/>
          <a:lstStyle/>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5-21</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clear all; close all;</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I=imread('coins.png');</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I=im2double(I);</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J=imnoise(I, 'salt &amp; pepper', 0.03);</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K=medfilt2(J);</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figure;</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subplot(131);</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imshow(I);</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subplot(132);</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imshow(J);</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subplot(133);</a:t>
            </a:r>
          </a:p>
          <a:p>
            <a:pPr marL="0" indent="0" defTabSz="914400" eaLnBrk="1" hangingPunct="1">
              <a:lnSpc>
                <a:spcPct val="80000"/>
              </a:lnSpc>
              <a:spcBef>
                <a:spcPct val="16000"/>
              </a:spcBef>
              <a:buClr>
                <a:schemeClr val="accent1"/>
              </a:buClr>
              <a:buSzPct val="70000"/>
              <a:buFont typeface="Wingdings" panose="05000000000000000000" charset="0"/>
              <a:buNone/>
            </a:pPr>
            <a:r>
              <a:rPr lang="en-US" altLang="zh-CN" sz="2400">
                <a:solidFill>
                  <a:schemeClr val="tx2"/>
                </a:solidFill>
                <a:latin typeface="Arial" charset="0"/>
                <a:ea typeface="黑体" charset="0"/>
                <a:cs typeface="黑体" charset="0"/>
              </a:rPr>
              <a:t>imshow(K);</a:t>
            </a:r>
            <a:endParaRPr lang="zh-CN" altLang="en-US" sz="2400">
              <a:solidFill>
                <a:schemeClr val="tx2"/>
              </a:solidFill>
              <a:latin typeface="Arial" charset="0"/>
              <a:ea typeface="黑体" charset="0"/>
              <a:cs typeface="黑体"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内容占位符 2"/>
          <p:cNvSpPr>
            <a:spLocks noGrp="1"/>
          </p:cNvSpPr>
          <p:nvPr>
            <p:ph idx="1"/>
          </p:nvPr>
        </p:nvSpPr>
        <p:spPr>
          <a:xfrm>
            <a:off x="628650" y="1966913"/>
            <a:ext cx="7886700" cy="4092575"/>
          </a:xfrm>
        </p:spPr>
        <p:txBody>
          <a:bodyPr/>
          <a:lstStyle/>
          <a:p>
            <a:pPr marL="0" indent="0" eaLnBrk="1" hangingPunct="1">
              <a:buFont typeface="Wingdings" panose="05000000000000000000" charset="0"/>
              <a:buNone/>
            </a:pPr>
            <a:r>
              <a:rPr lang="en-US" altLang="zh-CN">
                <a:latin typeface="楷体" charset="0"/>
                <a:ea typeface="ＭＳ Ｐゴシック" charset="0"/>
              </a:rPr>
              <a:t>medifilt2</a:t>
            </a:r>
            <a:r>
              <a:rPr lang="zh-CN" altLang="en-US">
                <a:latin typeface="楷体" charset="0"/>
                <a:ea typeface="ＭＳ Ｐゴシック" charset="0"/>
              </a:rPr>
              <a:t>函数用于实现中值滤波。</a:t>
            </a:r>
            <a:endParaRPr lang="en-US" altLang="zh-CN">
              <a:latin typeface="楷体" charset="0"/>
              <a:ea typeface="ＭＳ Ｐゴシック" charset="0"/>
            </a:endParaRPr>
          </a:p>
          <a:p>
            <a:pPr marL="0" indent="0" eaLnBrk="1" hangingPunct="1">
              <a:buFont typeface="Wingdings" panose="05000000000000000000" charset="0"/>
              <a:buNone/>
            </a:pPr>
            <a:r>
              <a:rPr lang="zh-CN" altLang="en-US">
                <a:latin typeface="楷体" charset="0"/>
                <a:ea typeface="ＭＳ Ｐゴシック" charset="0"/>
              </a:rPr>
              <a:t>其调用格式为：</a:t>
            </a:r>
          </a:p>
          <a:p>
            <a:pPr marL="0" indent="0" eaLnBrk="1" hangingPunct="1"/>
            <a:r>
              <a:rPr lang="zh-CN" altLang="en-US">
                <a:latin typeface="楷体" charset="0"/>
                <a:ea typeface="ＭＳ Ｐゴシック" charset="0"/>
              </a:rPr>
              <a:t>（</a:t>
            </a:r>
            <a:r>
              <a:rPr lang="en-US" altLang="zh-CN">
                <a:latin typeface="楷体" charset="0"/>
                <a:ea typeface="ＭＳ Ｐゴシック" charset="0"/>
              </a:rPr>
              <a:t>1</a:t>
            </a:r>
            <a:r>
              <a:rPr lang="zh-CN" altLang="en-US">
                <a:latin typeface="楷体" charset="0"/>
                <a:ea typeface="ＭＳ Ｐゴシック" charset="0"/>
              </a:rPr>
              <a:t>）</a:t>
            </a:r>
            <a:r>
              <a:rPr lang="en-US" altLang="zh-CN">
                <a:latin typeface="楷体" charset="0"/>
                <a:ea typeface="ＭＳ Ｐゴシック" charset="0"/>
              </a:rPr>
              <a:t>B = medfilt2(A, [m n])</a:t>
            </a:r>
          </a:p>
          <a:p>
            <a:pPr marL="0" indent="0" eaLnBrk="1" hangingPunct="1"/>
            <a:r>
              <a:rPr lang="zh-CN" altLang="en-US">
                <a:latin typeface="楷体" charset="0"/>
                <a:ea typeface="ＭＳ Ｐゴシック" charset="0"/>
              </a:rPr>
              <a:t>（</a:t>
            </a:r>
            <a:r>
              <a:rPr lang="en-US" altLang="zh-CN">
                <a:latin typeface="楷体" charset="0"/>
                <a:ea typeface="ＭＳ Ｐゴシック" charset="0"/>
              </a:rPr>
              <a:t>2</a:t>
            </a:r>
            <a:r>
              <a:rPr lang="zh-CN" altLang="en-US">
                <a:latin typeface="楷体" charset="0"/>
                <a:ea typeface="ＭＳ Ｐゴシック" charset="0"/>
              </a:rPr>
              <a:t>）</a:t>
            </a:r>
            <a:r>
              <a:rPr lang="en-US" altLang="zh-CN">
                <a:latin typeface="楷体" charset="0"/>
                <a:ea typeface="ＭＳ Ｐゴシック" charset="0"/>
              </a:rPr>
              <a:t>B = medfilt2(A)</a:t>
            </a:r>
            <a:endParaRPr lang="zh-CN" altLang="en-US">
              <a:latin typeface="楷体" charset="0"/>
              <a:ea typeface="ＭＳ Ｐゴシック" charset="0"/>
            </a:endParaRPr>
          </a:p>
          <a:p>
            <a:pPr marL="0" indent="0" eaLnBrk="1" hangingPunct="1"/>
            <a:r>
              <a:rPr lang="zh-CN" altLang="en-US">
                <a:latin typeface="楷体" charset="0"/>
                <a:ea typeface="ＭＳ Ｐゴシック" charset="0"/>
              </a:rPr>
              <a:t>（</a:t>
            </a:r>
            <a:r>
              <a:rPr lang="en-US" altLang="zh-CN">
                <a:latin typeface="楷体" charset="0"/>
                <a:ea typeface="ＭＳ Ｐゴシック" charset="0"/>
              </a:rPr>
              <a:t>3</a:t>
            </a:r>
            <a:r>
              <a:rPr lang="zh-CN" altLang="en-US">
                <a:latin typeface="楷体" charset="0"/>
                <a:ea typeface="ＭＳ Ｐゴシック" charset="0"/>
              </a:rPr>
              <a:t>）</a:t>
            </a:r>
            <a:r>
              <a:rPr lang="en-US" altLang="zh-CN">
                <a:latin typeface="楷体" charset="0"/>
                <a:ea typeface="ＭＳ Ｐゴシック" charset="0"/>
              </a:rPr>
              <a:t>B = medfilt2(A, 'indexed', ...)</a:t>
            </a:r>
          </a:p>
          <a:p>
            <a:pPr marL="0" indent="0" eaLnBrk="1" hangingPunct="1">
              <a:buFont typeface="Wingdings" panose="05000000000000000000" charset="0"/>
              <a:buNone/>
            </a:pPr>
            <a:r>
              <a:rPr lang="zh-CN" altLang="en-US">
                <a:latin typeface="Arial" charset="0"/>
                <a:ea typeface="黑体" charset="0"/>
                <a:cs typeface="黑体" charset="0"/>
                <a:sym typeface="黑体" charset="0"/>
              </a:rPr>
              <a:t>功能：使用 </a:t>
            </a:r>
            <a:r>
              <a:rPr lang="en-US" altLang="zh-CN">
                <a:latin typeface="Arial" charset="0"/>
                <a:ea typeface="黑体" charset="0"/>
                <a:cs typeface="黑体" charset="0"/>
                <a:sym typeface="黑体" charset="0"/>
              </a:rPr>
              <a:t>M X N </a:t>
            </a:r>
            <a:r>
              <a:rPr lang="zh-CN" altLang="en-US">
                <a:latin typeface="Arial" charset="0"/>
                <a:ea typeface="黑体" charset="0"/>
                <a:cs typeface="黑体" charset="0"/>
                <a:sym typeface="黑体" charset="0"/>
              </a:rPr>
              <a:t>的模板读</a:t>
            </a:r>
            <a:r>
              <a:rPr lang="en-US" altLang="zh-CN">
                <a:latin typeface="Arial" charset="0"/>
                <a:ea typeface="黑体" charset="0"/>
                <a:cs typeface="黑体" charset="0"/>
                <a:sym typeface="黑体" charset="0"/>
              </a:rPr>
              <a:t>A</a:t>
            </a:r>
            <a:r>
              <a:rPr lang="zh-CN" altLang="en-US">
                <a:latin typeface="Arial" charset="0"/>
                <a:ea typeface="黑体" charset="0"/>
                <a:cs typeface="黑体" charset="0"/>
                <a:sym typeface="黑体" charset="0"/>
              </a:rPr>
              <a:t>矩阵做中值滤波</a:t>
            </a:r>
            <a:endParaRPr lang="en-US" altLang="zh-CN">
              <a:latin typeface="楷体" charset="0"/>
              <a:ea typeface="ＭＳ Ｐゴシック" charset="0"/>
            </a:endParaRPr>
          </a:p>
          <a:p>
            <a:pPr marL="0" indent="0" eaLnBrk="1" hangingPunct="1"/>
            <a:endParaRPr lang="zh-CN" altLang="en-US">
              <a:latin typeface="楷体" charset="0"/>
              <a:ea typeface="ＭＳ Ｐゴシック" charset="0"/>
            </a:endParaRPr>
          </a:p>
        </p:txBody>
      </p:sp>
    </p:spTree>
  </p:cSld>
  <p:clrMapOvr>
    <a:masterClrMapping/>
  </p:clrMapOvr>
  <p:transition xmlns:p14="http://schemas.microsoft.com/office/powerpoint/2010/mai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p:cNvSpPr>
            <a:spLocks noGrp="1" noChangeArrowheads="1"/>
          </p:cNvSpPr>
          <p:nvPr>
            <p:ph type="title"/>
          </p:nvPr>
        </p:nvSpPr>
        <p:spPr>
          <a:xfrm>
            <a:off x="2351088" y="4763"/>
            <a:ext cx="6164262" cy="1325562"/>
          </a:xfrm>
        </p:spPr>
        <p:txBody>
          <a:bodyPr/>
          <a:lstStyle/>
          <a:p>
            <a:pPr eaLnBrk="1" hangingPunct="1"/>
            <a:r>
              <a:rPr lang="en-US" altLang="zh-CN" sz="2800">
                <a:solidFill>
                  <a:srgbClr val="FF0066"/>
                </a:solidFill>
                <a:latin typeface="楷体" charset="0"/>
                <a:ea typeface="ＭＳ Ｐゴシック" charset="0"/>
                <a:sym typeface="黑体" charset="0"/>
              </a:rPr>
              <a:t>5-22</a:t>
            </a:r>
            <a:r>
              <a:rPr lang="zh-CN" altLang="en-US" sz="2800">
                <a:solidFill>
                  <a:srgbClr val="FF0066"/>
                </a:solidFill>
                <a:latin typeface="楷体" charset="0"/>
                <a:ea typeface="ＭＳ Ｐゴシック" charset="0"/>
                <a:sym typeface="黑体" charset="0"/>
              </a:rPr>
              <a:t/>
            </a:r>
            <a:br>
              <a:rPr lang="zh-CN" altLang="en-US" sz="2800">
                <a:solidFill>
                  <a:srgbClr val="FF0066"/>
                </a:solidFill>
                <a:latin typeface="楷体" charset="0"/>
                <a:ea typeface="ＭＳ Ｐゴシック" charset="0"/>
                <a:sym typeface="黑体" charset="0"/>
              </a:rPr>
            </a:br>
            <a:r>
              <a:rPr lang="zh-CN" altLang="en-US" sz="2800">
                <a:solidFill>
                  <a:srgbClr val="FF0066"/>
                </a:solidFill>
                <a:latin typeface="楷体" charset="0"/>
                <a:ea typeface="ＭＳ Ｐゴシック" charset="0"/>
                <a:sym typeface="黑体" charset="0"/>
              </a:rPr>
              <a:t>调用</a:t>
            </a:r>
            <a:r>
              <a:rPr lang="en-US" altLang="zh-CN" sz="2800">
                <a:solidFill>
                  <a:srgbClr val="FF0066"/>
                </a:solidFill>
                <a:latin typeface="楷体" charset="0"/>
                <a:ea typeface="ＭＳ Ｐゴシック" charset="0"/>
                <a:sym typeface="黑体" charset="0"/>
              </a:rPr>
              <a:t>ordfilt2</a:t>
            </a:r>
            <a:r>
              <a:rPr lang="zh-CN" altLang="en-US" sz="2800">
                <a:solidFill>
                  <a:srgbClr val="FF0066"/>
                </a:solidFill>
                <a:latin typeface="楷体" charset="0"/>
                <a:ea typeface="ＭＳ Ｐゴシック" charset="0"/>
                <a:sym typeface="黑体" charset="0"/>
              </a:rPr>
              <a:t>函数来实现中值滤波</a:t>
            </a:r>
          </a:p>
        </p:txBody>
      </p:sp>
      <p:sp>
        <p:nvSpPr>
          <p:cNvPr id="95234" name="内容占位符 2"/>
          <p:cNvSpPr>
            <a:spLocks noGrp="1"/>
          </p:cNvSpPr>
          <p:nvPr>
            <p:ph idx="1"/>
          </p:nvPr>
        </p:nvSpPr>
        <p:spPr>
          <a:xfrm>
            <a:off x="457200" y="1600200"/>
            <a:ext cx="8435975" cy="4525963"/>
          </a:xfrm>
        </p:spPr>
        <p:txBody>
          <a:bodyPr/>
          <a:lstStyle/>
          <a:p>
            <a:pPr marL="0" indent="0" eaLnBrk="1" hangingPunct="1">
              <a:buFont typeface="Wingdings" panose="05000000000000000000" charset="0"/>
              <a:buNone/>
            </a:pPr>
            <a:r>
              <a:rPr lang="zh-CN" altLang="en-US" sz="2000">
                <a:latin typeface="楷体" charset="0"/>
                <a:ea typeface="ＭＳ Ｐゴシック" charset="0"/>
              </a:rPr>
              <a:t>ordfilt2函数</a:t>
            </a:r>
          </a:p>
          <a:p>
            <a:pPr marL="0" indent="0" eaLnBrk="1" hangingPunct="1">
              <a:buFont typeface="Wingdings" panose="05000000000000000000" charset="0"/>
              <a:buNone/>
            </a:pPr>
            <a:r>
              <a:rPr lang="zh-CN" altLang="en-US" sz="2000">
                <a:latin typeface="楷体" charset="0"/>
                <a:ea typeface="ＭＳ Ｐゴシック" charset="0"/>
              </a:rPr>
              <a:t>在MATLAB图像处理工具箱中提供了二维统计顺序滤波函数ordfilt2函数。二维统计顺序滤波是中值滤波的推广，对于给定的n个数值｛al ,a2,...,an｝，将它们按大小顺序排列，将处于第k个位置的元素作为图像滤波输出，即序号为k的二维统计滤波。ordfilt2函数语法格式为：</a:t>
            </a:r>
          </a:p>
          <a:p>
            <a:pPr marL="0" indent="0" eaLnBrk="1" hangingPunct="1">
              <a:buFont typeface="Wingdings" panose="05000000000000000000" charset="0"/>
              <a:buNone/>
            </a:pPr>
            <a:r>
              <a:rPr lang="zh-CN" altLang="en-US" sz="2000">
                <a:latin typeface="楷体" charset="0"/>
                <a:ea typeface="ＭＳ Ｐゴシック" charset="0"/>
              </a:rPr>
              <a:t>Y=ordfilt2(X,order,domain) </a:t>
            </a:r>
          </a:p>
          <a:p>
            <a:pPr marL="0" indent="0" eaLnBrk="1" hangingPunct="1">
              <a:buFont typeface="Wingdings" panose="05000000000000000000" charset="0"/>
              <a:buNone/>
            </a:pPr>
            <a:r>
              <a:rPr lang="zh-CN" altLang="en-US" sz="2000">
                <a:latin typeface="楷体" charset="0"/>
                <a:ea typeface="ＭＳ Ｐゴシック" charset="0"/>
              </a:rPr>
              <a:t>其功能是：对图像X作顺序统计滤波，order为滤波器输出的顺序值，domain为滤波窗口。</a:t>
            </a:r>
          </a:p>
          <a:p>
            <a:pPr marL="0" indent="0" eaLnBrk="1" hangingPunct="1">
              <a:buFont typeface="Wingdings" panose="05000000000000000000" charset="0"/>
              <a:buNone/>
            </a:pPr>
            <a:r>
              <a:rPr lang="zh-CN" altLang="en-US" sz="2000">
                <a:latin typeface="楷体" charset="0"/>
                <a:ea typeface="ＭＳ Ｐゴシック" charset="0"/>
              </a:rPr>
              <a:t>例如：</a:t>
            </a:r>
          </a:p>
          <a:p>
            <a:pPr marL="0" indent="0" eaLnBrk="1" hangingPunct="1">
              <a:buFont typeface="Wingdings" panose="05000000000000000000" charset="0"/>
              <a:buNone/>
            </a:pPr>
            <a:r>
              <a:rPr lang="zh-CN" altLang="en-US" sz="2000">
                <a:latin typeface="楷体" charset="0"/>
                <a:ea typeface="ＭＳ Ｐゴシック" charset="0"/>
              </a:rPr>
              <a:t>Y=ordfilt2(X,5,ones(3,3))，相当于3×3的中值滤波</a:t>
            </a:r>
          </a:p>
          <a:p>
            <a:pPr marL="0" indent="0" eaLnBrk="1" hangingPunct="1">
              <a:buFont typeface="Wingdings" panose="05000000000000000000" charset="0"/>
              <a:buNone/>
            </a:pPr>
            <a:r>
              <a:rPr lang="zh-CN" altLang="en-US" sz="2000">
                <a:latin typeface="楷体" charset="0"/>
                <a:ea typeface="ＭＳ Ｐゴシック" charset="0"/>
              </a:rPr>
              <a:t>Y=ordfilt2(X,1,ones(3,3))，相当于3×3的最小值滤波</a:t>
            </a:r>
          </a:p>
          <a:p>
            <a:pPr marL="0" indent="0" eaLnBrk="1" hangingPunct="1">
              <a:buFont typeface="Wingdings" panose="05000000000000000000" charset="0"/>
              <a:buNone/>
            </a:pPr>
            <a:r>
              <a:rPr lang="zh-CN" altLang="en-US" sz="2000">
                <a:latin typeface="楷体" charset="0"/>
                <a:ea typeface="ＭＳ Ｐゴシック" charset="0"/>
              </a:rPr>
              <a:t>Y=ordfilt2(X,9,ones(3,3))，相当于3×3的最大值滤波</a:t>
            </a:r>
          </a:p>
          <a:p>
            <a:pPr marL="0" indent="0" eaLnBrk="1" hangingPunct="1">
              <a:lnSpc>
                <a:spcPct val="60000"/>
              </a:lnSpc>
              <a:buFont typeface="Wingdings" panose="05000000000000000000" charset="0"/>
              <a:buNone/>
            </a:pPr>
            <a:r>
              <a:rPr lang="zh-CN" altLang="en-US" sz="2000">
                <a:latin typeface="楷体" charset="0"/>
                <a:ea typeface="ＭＳ Ｐゴシック" charset="0"/>
              </a:rPr>
              <a:t> </a:t>
            </a:r>
          </a:p>
        </p:txBody>
      </p:sp>
    </p:spTree>
  </p:cSld>
  <p:clrMapOvr>
    <a:masterClrMapping/>
  </p:clrMapOvr>
  <p:transition xmlns:p14="http://schemas.microsoft.com/office/powerpoint/2010/mai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noChangeArrowheads="1"/>
          </p:cNvSpPr>
          <p:nvPr>
            <p:ph type="title"/>
          </p:nvPr>
        </p:nvSpPr>
        <p:spPr>
          <a:xfrm>
            <a:off x="2351088" y="4763"/>
            <a:ext cx="6164262" cy="1325562"/>
          </a:xfrm>
        </p:spPr>
        <p:txBody>
          <a:bodyPr/>
          <a:lstStyle/>
          <a:p>
            <a:pPr eaLnBrk="1" hangingPunct="1"/>
            <a:r>
              <a:rPr lang="en-US" altLang="zh-CN">
                <a:latin typeface="楷体" charset="0"/>
                <a:ea typeface="ＭＳ Ｐゴシック" charset="0"/>
              </a:rPr>
              <a:t>5-23</a:t>
            </a:r>
            <a:r>
              <a:rPr lang="zh-CN" altLang="en-US">
                <a:latin typeface="楷体" charset="0"/>
                <a:ea typeface="ＭＳ Ｐゴシック" charset="0"/>
              </a:rPr>
              <a:t>自适应滤波器</a:t>
            </a:r>
          </a:p>
        </p:txBody>
      </p:sp>
      <p:sp>
        <p:nvSpPr>
          <p:cNvPr id="96258" name="内容占位符 2"/>
          <p:cNvSpPr>
            <a:spLocks noGrp="1"/>
          </p:cNvSpPr>
          <p:nvPr>
            <p:ph idx="1"/>
          </p:nvPr>
        </p:nvSpPr>
        <p:spPr>
          <a:xfrm>
            <a:off x="628650" y="1679575"/>
            <a:ext cx="7886700" cy="4092575"/>
          </a:xfrm>
        </p:spPr>
        <p:txBody>
          <a:bodyPr/>
          <a:lstStyle/>
          <a:p>
            <a:pPr eaLnBrk="1" hangingPunct="1">
              <a:lnSpc>
                <a:spcPct val="80000"/>
              </a:lnSpc>
            </a:pPr>
            <a:r>
              <a:rPr lang="en-US" altLang="zh-CN" sz="2400">
                <a:latin typeface="楷体" charset="0"/>
                <a:ea typeface="ＭＳ Ｐゴシック" charset="0"/>
              </a:rPr>
              <a:t>wiener2</a:t>
            </a:r>
            <a:r>
              <a:rPr lang="zh-CN" altLang="en-US" sz="2400">
                <a:latin typeface="楷体" charset="0"/>
                <a:ea typeface="ＭＳ Ｐゴシック" charset="0"/>
              </a:rPr>
              <a:t>函数可以实现对图像噪声的自适应滤除。</a:t>
            </a:r>
          </a:p>
          <a:p>
            <a:pPr eaLnBrk="1" hangingPunct="1">
              <a:lnSpc>
                <a:spcPct val="80000"/>
              </a:lnSpc>
            </a:pPr>
            <a:endParaRPr lang="en-US" altLang="zh-CN" sz="2400">
              <a:latin typeface="楷体" charset="0"/>
              <a:ea typeface="ＭＳ Ｐゴシック" charset="0"/>
            </a:endParaRPr>
          </a:p>
          <a:p>
            <a:pPr eaLnBrk="1" hangingPunct="1">
              <a:lnSpc>
                <a:spcPct val="80000"/>
              </a:lnSpc>
            </a:pPr>
            <a:r>
              <a:rPr lang="zh-CN" altLang="en-US" sz="2400">
                <a:latin typeface="楷体" charset="0"/>
                <a:ea typeface="ＭＳ Ｐゴシック" charset="0"/>
              </a:rPr>
              <a:t>算法</a:t>
            </a:r>
            <a:r>
              <a:rPr lang="en-US" altLang="zh-CN" sz="2400">
                <a:latin typeface="楷体" charset="0"/>
                <a:ea typeface="ＭＳ Ｐゴシック" charset="0"/>
              </a:rPr>
              <a:t>:</a:t>
            </a:r>
            <a:r>
              <a:rPr lang="zh-CN" altLang="en-US" sz="2400">
                <a:latin typeface="楷体" charset="0"/>
                <a:ea typeface="ＭＳ Ｐゴシック" charset="0"/>
              </a:rPr>
              <a:t>先估计出像素的局部矩阵和方差，然后对每一个像素利用</a:t>
            </a:r>
            <a:r>
              <a:rPr lang="en-US" altLang="zh-CN" sz="2400">
                <a:latin typeface="楷体" charset="0"/>
                <a:ea typeface="ＭＳ Ｐゴシック" charset="0"/>
              </a:rPr>
              <a:t>wiener2</a:t>
            </a:r>
            <a:r>
              <a:rPr lang="zh-CN" altLang="en-US" sz="2400">
                <a:latin typeface="楷体" charset="0"/>
                <a:ea typeface="ＭＳ Ｐゴシック" charset="0"/>
              </a:rPr>
              <a:t>滤波器估计出其灰度值。</a:t>
            </a:r>
            <a:endParaRPr lang="zh-CN" sz="2400">
              <a:latin typeface="楷体" charset="0"/>
              <a:ea typeface="ＭＳ Ｐゴシック" charset="0"/>
            </a:endParaRPr>
          </a:p>
          <a:p>
            <a:pPr eaLnBrk="1" hangingPunct="1">
              <a:lnSpc>
                <a:spcPct val="80000"/>
              </a:lnSpc>
            </a:pPr>
            <a:endParaRPr lang="en-US" altLang="zh-CN" sz="2400">
              <a:latin typeface="楷体" charset="0"/>
              <a:ea typeface="ＭＳ Ｐゴシック" charset="0"/>
            </a:endParaRPr>
          </a:p>
          <a:p>
            <a:pPr eaLnBrk="1" hangingPunct="1">
              <a:lnSpc>
                <a:spcPct val="80000"/>
              </a:lnSpc>
            </a:pPr>
            <a:r>
              <a:rPr lang="zh-CN" altLang="en-US" sz="2400">
                <a:latin typeface="楷体" charset="0"/>
                <a:ea typeface="ＭＳ Ｐゴシック" charset="0"/>
              </a:rPr>
              <a:t>调用格式为：</a:t>
            </a:r>
          </a:p>
          <a:p>
            <a:pPr eaLnBrk="1" hangingPunct="1">
              <a:lnSpc>
                <a:spcPct val="80000"/>
              </a:lnSpc>
            </a:pPr>
            <a:r>
              <a:rPr lang="zh-CN" altLang="en-US" sz="2400">
                <a:latin typeface="楷体" charset="0"/>
                <a:ea typeface="ＭＳ Ｐゴシック" charset="0"/>
              </a:rPr>
              <a:t>（</a:t>
            </a:r>
            <a:r>
              <a:rPr lang="en-US" altLang="zh-CN" sz="2400">
                <a:latin typeface="楷体" charset="0"/>
                <a:ea typeface="ＭＳ Ｐゴシック" charset="0"/>
              </a:rPr>
              <a:t>1</a:t>
            </a:r>
            <a:r>
              <a:rPr lang="zh-CN" altLang="en-US" sz="2400">
                <a:latin typeface="楷体" charset="0"/>
                <a:ea typeface="ＭＳ Ｐゴシック" charset="0"/>
              </a:rPr>
              <a:t>）</a:t>
            </a:r>
            <a:r>
              <a:rPr lang="en-US" altLang="zh-CN" sz="2400">
                <a:latin typeface="楷体" charset="0"/>
                <a:ea typeface="ＭＳ Ｐゴシック" charset="0"/>
              </a:rPr>
              <a:t>J = wiener2(I, [m n], noise)</a:t>
            </a:r>
          </a:p>
          <a:p>
            <a:pPr eaLnBrk="1" hangingPunct="1">
              <a:lnSpc>
                <a:spcPct val="80000"/>
              </a:lnSpc>
            </a:pPr>
            <a:r>
              <a:rPr lang="zh-CN" altLang="en-US" sz="2400">
                <a:latin typeface="楷体" charset="0"/>
                <a:ea typeface="ＭＳ Ｐゴシック" charset="0"/>
              </a:rPr>
              <a:t>（</a:t>
            </a:r>
            <a:r>
              <a:rPr lang="en-US" altLang="zh-CN" sz="2400">
                <a:latin typeface="楷体" charset="0"/>
                <a:ea typeface="ＭＳ Ｐゴシック" charset="0"/>
              </a:rPr>
              <a:t>2</a:t>
            </a:r>
            <a:r>
              <a:rPr lang="zh-CN" altLang="en-US" sz="2400">
                <a:latin typeface="楷体" charset="0"/>
                <a:ea typeface="ＭＳ Ｐゴシック" charset="0"/>
              </a:rPr>
              <a:t>）</a:t>
            </a:r>
            <a:r>
              <a:rPr lang="en-US" altLang="zh-CN" sz="2400">
                <a:latin typeface="楷体" charset="0"/>
                <a:ea typeface="ＭＳ Ｐゴシック" charset="0"/>
              </a:rPr>
              <a:t>[J, noise] = wiener2(I, [m n])</a:t>
            </a:r>
          </a:p>
          <a:p>
            <a:pPr eaLnBrk="1" hangingPunct="1">
              <a:lnSpc>
                <a:spcPct val="80000"/>
              </a:lnSpc>
              <a:buFont typeface="Wingdings" panose="05000000000000000000" charset="0"/>
              <a:buNone/>
            </a:pPr>
            <a:endParaRPr lang="en-US" altLang="zh-CN" sz="2400">
              <a:latin typeface="楷体" charset="0"/>
              <a:ea typeface="ＭＳ Ｐゴシック" charset="0"/>
            </a:endParaRPr>
          </a:p>
          <a:p>
            <a:pPr eaLnBrk="1" hangingPunct="1">
              <a:lnSpc>
                <a:spcPct val="80000"/>
              </a:lnSpc>
            </a:pPr>
            <a:r>
              <a:rPr lang="en-US" altLang="zh-CN" sz="2400">
                <a:latin typeface="楷体" charset="0"/>
                <a:ea typeface="ＭＳ Ｐゴシック" charset="0"/>
              </a:rPr>
              <a:t>其中</a:t>
            </a:r>
            <a:r>
              <a:rPr lang="en-US" altLang="zh-CN" sz="2400">
                <a:latin typeface="楷体" charset="0"/>
                <a:ea typeface="ＭＳ Ｐゴシック" charset="0"/>
                <a:sym typeface="黑体" charset="0"/>
              </a:rPr>
              <a:t>I</a:t>
            </a:r>
            <a:r>
              <a:rPr lang="en-US" altLang="zh-CN" sz="2400">
                <a:latin typeface="楷体" charset="0"/>
                <a:ea typeface="ＭＳ Ｐゴシック" charset="0"/>
              </a:rPr>
              <a:t>表示待滤波图像矩阵</a:t>
            </a:r>
            <a:r>
              <a:rPr lang="zh-CN" altLang="en-US" sz="2400">
                <a:latin typeface="楷体" charset="0"/>
                <a:ea typeface="ＭＳ Ｐゴシック" charset="0"/>
              </a:rPr>
              <a:t>，</a:t>
            </a:r>
            <a:r>
              <a:rPr lang="en-US" altLang="zh-CN" sz="2400">
                <a:latin typeface="楷体" charset="0"/>
                <a:ea typeface="ＭＳ Ｐゴシック" charset="0"/>
                <a:sym typeface="黑体" charset="0"/>
              </a:rPr>
              <a:t>[m n]</a:t>
            </a:r>
            <a:r>
              <a:rPr lang="en-US" altLang="zh-CN" sz="2400">
                <a:latin typeface="楷体" charset="0"/>
                <a:ea typeface="ＭＳ Ｐゴシック" charset="0"/>
              </a:rPr>
              <a:t>表示滤波器窗口大小</a:t>
            </a:r>
            <a:r>
              <a:rPr lang="zh-CN" altLang="en-US" sz="2400">
                <a:latin typeface="楷体" charset="0"/>
                <a:ea typeface="ＭＳ Ｐゴシック" charset="0"/>
              </a:rPr>
              <a:t>，</a:t>
            </a:r>
            <a:r>
              <a:rPr lang="en-US" altLang="zh-CN" sz="2400">
                <a:latin typeface="楷体" charset="0"/>
                <a:ea typeface="ＭＳ Ｐゴシック" charset="0"/>
              </a:rPr>
              <a:t>J表示滤波后图像矩阵</a:t>
            </a:r>
            <a:r>
              <a:rPr lang="zh-CN" altLang="en-US" sz="2400">
                <a:latin typeface="楷体" charset="0"/>
                <a:ea typeface="ＭＳ Ｐゴシック" charset="0"/>
              </a:rPr>
              <a:t>，</a:t>
            </a:r>
            <a:r>
              <a:rPr lang="en-US" altLang="zh-CN" sz="2400">
                <a:latin typeface="楷体" charset="0"/>
                <a:ea typeface="ＭＳ Ｐゴシック" charset="0"/>
              </a:rPr>
              <a:t>noise表示噪声功率估计值</a:t>
            </a:r>
          </a:p>
          <a:p>
            <a:pPr eaLnBrk="1" hangingPunct="1">
              <a:lnSpc>
                <a:spcPct val="80000"/>
              </a:lnSpc>
            </a:pPr>
            <a:endParaRPr lang="zh-CN" altLang="en-US" sz="2400">
              <a:latin typeface="楷体" charset="0"/>
              <a:ea typeface="ＭＳ Ｐゴシック" charset="0"/>
            </a:endParaRPr>
          </a:p>
        </p:txBody>
      </p:sp>
    </p:spTree>
  </p:cSld>
  <p:clrMapOvr>
    <a:masterClrMapping/>
  </p:clrMapOvr>
  <p:transition xmlns:p14="http://schemas.microsoft.com/office/powerpoint/2010/mai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p:nvPr>
        </p:nvSpPr>
        <p:spPr>
          <a:xfrm>
            <a:off x="628650" y="1533525"/>
            <a:ext cx="6046788" cy="787400"/>
          </a:xfrm>
        </p:spPr>
        <p:txBody>
          <a:bodyPr/>
          <a:lstStyle/>
          <a:p>
            <a:pPr eaLnBrk="1" hangingPunct="1"/>
            <a:r>
              <a:rPr lang="zh-CN" altLang="en-US" sz="2400">
                <a:latin typeface="楷体" charset="0"/>
                <a:ea typeface="ＭＳ Ｐゴシック" charset="0"/>
              </a:rPr>
              <a:t>自编程绘制图像的直方图</a:t>
            </a:r>
            <a:r>
              <a:rPr lang="en-US" altLang="zh-CN" sz="2400">
                <a:latin typeface="楷体" charset="0"/>
                <a:ea typeface="ＭＳ Ｐゴシック" charset="0"/>
              </a:rPr>
              <a:t> 5-1</a:t>
            </a:r>
            <a:r>
              <a:rPr lang="zh-CN" altLang="en-US" sz="2400">
                <a:latin typeface="楷体" charset="0"/>
                <a:ea typeface="ＭＳ Ｐゴシック" charset="0"/>
              </a:rPr>
              <a:t/>
            </a:r>
            <a:br>
              <a:rPr lang="zh-CN" altLang="en-US" sz="2400">
                <a:latin typeface="楷体" charset="0"/>
                <a:ea typeface="ＭＳ Ｐゴシック" charset="0"/>
              </a:rPr>
            </a:br>
            <a:endParaRPr lang="en-US" altLang="zh-CN" sz="2400">
              <a:latin typeface="楷体" charset="0"/>
              <a:ea typeface="ＭＳ Ｐゴシック" charset="0"/>
            </a:endParaRPr>
          </a:p>
        </p:txBody>
      </p:sp>
      <p:sp>
        <p:nvSpPr>
          <p:cNvPr id="22530" name="标题 1"/>
          <p:cNvSpPr>
            <a:spLocks noGrp="1" noChangeArrowheads="1"/>
          </p:cNvSpPr>
          <p:nvPr/>
        </p:nvSpPr>
        <p:spPr bwMode="auto">
          <a:xfrm>
            <a:off x="612775" y="2090738"/>
            <a:ext cx="60452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lang="zh-CN" altLang="en-US" sz="2400">
                <a:latin typeface="楷体" charset="0"/>
                <a:ea typeface="楷体" charset="0"/>
                <a:cs typeface="楷体" charset="0"/>
              </a:rPr>
              <a:t>自编程调整图像的灰度范围</a:t>
            </a:r>
            <a:r>
              <a:rPr lang="en-US" altLang="zh-CN" sz="2400">
                <a:latin typeface="楷体" charset="0"/>
                <a:ea typeface="楷体" charset="0"/>
                <a:cs typeface="楷体" charset="0"/>
              </a:rPr>
              <a:t> </a:t>
            </a:r>
            <a:r>
              <a:rPr lang="en-US" altLang="zh-CN" sz="2400">
                <a:latin typeface="楷体" charset="0"/>
                <a:ea typeface="楷体" charset="0"/>
                <a:cs typeface="楷体" charset="0"/>
                <a:sym typeface="黑体" charset="0"/>
              </a:rPr>
              <a:t>5-2 </a:t>
            </a:r>
            <a:r>
              <a:rPr lang="zh-CN" altLang="en-US" sz="2400">
                <a:latin typeface="楷体" charset="0"/>
                <a:ea typeface="楷体" charset="0"/>
                <a:cs typeface="楷体" charset="0"/>
                <a:sym typeface="黑体" charset="0"/>
              </a:rPr>
              <a:t>理解公式</a:t>
            </a:r>
            <a:r>
              <a:rPr lang="zh-CN" altLang="en-US" sz="2400">
                <a:latin typeface="楷体" charset="0"/>
                <a:ea typeface="楷体" charset="0"/>
                <a:cs typeface="楷体" charset="0"/>
              </a:rPr>
              <a:t/>
            </a:r>
            <a:br>
              <a:rPr lang="zh-CN" altLang="en-US" sz="2400">
                <a:latin typeface="楷体" charset="0"/>
                <a:ea typeface="楷体" charset="0"/>
                <a:cs typeface="楷体" charset="0"/>
              </a:rPr>
            </a:br>
            <a:endParaRPr lang="en-US" altLang="zh-CN" sz="2400">
              <a:latin typeface="楷体" charset="0"/>
              <a:ea typeface="楷体" charset="0"/>
              <a:cs typeface="楷体" charset="0"/>
            </a:endParaRPr>
          </a:p>
        </p:txBody>
      </p:sp>
      <p:sp>
        <p:nvSpPr>
          <p:cNvPr id="22531" name="标题 1"/>
          <p:cNvSpPr>
            <a:spLocks noGrp="1" noChangeArrowheads="1"/>
          </p:cNvSpPr>
          <p:nvPr/>
        </p:nvSpPr>
        <p:spPr bwMode="auto">
          <a:xfrm>
            <a:off x="684213" y="3284538"/>
            <a:ext cx="83058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lang="en-US" altLang="zh-CN" sz="2400">
                <a:latin typeface="楷体" charset="0"/>
                <a:ea typeface="楷体" charset="0"/>
                <a:cs typeface="楷体" charset="0"/>
              </a:rPr>
              <a:t>stretchlim</a:t>
            </a:r>
            <a:r>
              <a:rPr lang="zh-CN" altLang="en-US" sz="2400">
                <a:latin typeface="楷体" charset="0"/>
                <a:ea typeface="楷体" charset="0"/>
                <a:cs typeface="楷体" charset="0"/>
              </a:rPr>
              <a:t>图像获取最佳灰度调整区域的灰度范围</a:t>
            </a:r>
            <a:r>
              <a:rPr lang="en-US" altLang="zh-CN" sz="2400">
                <a:latin typeface="楷体" charset="0"/>
                <a:ea typeface="楷体" charset="0"/>
                <a:cs typeface="楷体" charset="0"/>
              </a:rPr>
              <a:t> </a:t>
            </a:r>
            <a:r>
              <a:rPr lang="en-US" altLang="zh-CN" sz="2400">
                <a:latin typeface="楷体" charset="0"/>
                <a:ea typeface="楷体" charset="0"/>
                <a:cs typeface="楷体" charset="0"/>
                <a:sym typeface="黑体" charset="0"/>
              </a:rPr>
              <a:t>5-7</a:t>
            </a:r>
          </a:p>
          <a:p>
            <a:pPr>
              <a:lnSpc>
                <a:spcPct val="90000"/>
              </a:lnSpc>
            </a:pPr>
            <a:endParaRPr lang="en-US" altLang="zh-CN" sz="2400">
              <a:latin typeface="楷体" charset="0"/>
              <a:ea typeface="楷体" charset="0"/>
              <a:cs typeface="楷体" charset="0"/>
              <a:sym typeface="黑体" charset="0"/>
            </a:endParaRPr>
          </a:p>
          <a:p>
            <a:pPr marL="0" lvl="1">
              <a:lnSpc>
                <a:spcPct val="90000"/>
              </a:lnSpc>
            </a:pPr>
            <a:r>
              <a:rPr lang="en-US" altLang="zh-CN" sz="2400">
                <a:latin typeface="楷体" charset="0"/>
                <a:ea typeface="楷体" charset="0"/>
                <a:cs typeface="楷体" charset="0"/>
              </a:rPr>
              <a:t>imcomplement()</a:t>
            </a:r>
            <a:r>
              <a:rPr lang="zh-CN" altLang="en-US" sz="2400">
                <a:latin typeface="楷体" charset="0"/>
                <a:ea typeface="楷体" charset="0"/>
                <a:cs typeface="楷体" charset="0"/>
              </a:rPr>
              <a:t>灰度图像反转</a:t>
            </a:r>
            <a:r>
              <a:rPr lang="en-US" altLang="zh-CN" sz="2400">
                <a:latin typeface="楷体" charset="0"/>
                <a:ea typeface="楷体" charset="0"/>
                <a:cs typeface="楷体" charset="0"/>
              </a:rPr>
              <a:t> 5-8</a:t>
            </a:r>
          </a:p>
          <a:p>
            <a:pPr>
              <a:lnSpc>
                <a:spcPct val="90000"/>
              </a:lnSpc>
            </a:pPr>
            <a:r>
              <a:rPr lang="en-US" altLang="zh-CN" sz="2400">
                <a:latin typeface="楷体" charset="0"/>
                <a:ea typeface="楷体" charset="0"/>
                <a:cs typeface="楷体" charset="0"/>
                <a:sym typeface="黑体" charset="0"/>
              </a:rPr>
              <a:t> </a:t>
            </a:r>
            <a:endParaRPr lang="en-US" altLang="zh-CN" sz="2400">
              <a:latin typeface="楷体" charset="0"/>
              <a:ea typeface="楷体" charset="0"/>
              <a:cs typeface="楷体" charset="0"/>
            </a:endParaRPr>
          </a:p>
        </p:txBody>
      </p:sp>
      <p:sp>
        <p:nvSpPr>
          <p:cNvPr id="22532" name="标题 1"/>
          <p:cNvSpPr>
            <a:spLocks noGrp="1" noChangeArrowheads="1"/>
          </p:cNvSpPr>
          <p:nvPr/>
        </p:nvSpPr>
        <p:spPr bwMode="auto">
          <a:xfrm>
            <a:off x="666750" y="2720975"/>
            <a:ext cx="604678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lang="en-US" altLang="zh-CN" sz="2400">
                <a:latin typeface="楷体" charset="0"/>
                <a:ea typeface="楷体" charset="0"/>
                <a:cs typeface="楷体" charset="0"/>
              </a:rPr>
              <a:t>imadjust</a:t>
            </a:r>
            <a:r>
              <a:rPr lang="zh-CN" altLang="en-US" sz="2400">
                <a:latin typeface="楷体" charset="0"/>
                <a:ea typeface="楷体" charset="0"/>
                <a:cs typeface="楷体" charset="0"/>
              </a:rPr>
              <a:t>调整图像的灰度范围</a:t>
            </a:r>
            <a:r>
              <a:rPr lang="en-US" altLang="zh-CN" sz="2400">
                <a:latin typeface="楷体" charset="0"/>
                <a:ea typeface="楷体" charset="0"/>
                <a:cs typeface="楷体" charset="0"/>
              </a:rPr>
              <a:t> 5-3 </a:t>
            </a:r>
            <a:r>
              <a:rPr lang="en-US" altLang="zh-CN" sz="2400">
                <a:latin typeface="楷体" charset="0"/>
                <a:ea typeface="楷体" charset="0"/>
                <a:cs typeface="楷体" charset="0"/>
                <a:sym typeface="黑体" charset="0"/>
              </a:rPr>
              <a:t>5-4 </a:t>
            </a:r>
            <a:endParaRPr lang="en-US" altLang="zh-CN" sz="2400">
              <a:latin typeface="楷体" charset="0"/>
              <a:ea typeface="楷体" charset="0"/>
              <a:cs typeface="楷体"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2351088" y="4763"/>
            <a:ext cx="6164262" cy="1325562"/>
          </a:xfrm>
        </p:spPr>
        <p:txBody>
          <a:bodyPr/>
          <a:lstStyle/>
          <a:p>
            <a:pPr defTabSz="914400" eaLnBrk="1" fontAlgn="auto" hangingPunct="1">
              <a:lnSpc>
                <a:spcPct val="100000"/>
              </a:lnSpc>
              <a:spcAft>
                <a:spcPts val="0"/>
              </a:spcAft>
              <a:defRPr/>
            </a:pPr>
            <a:r>
              <a:rPr lang="zh-CN" altLang="en-US" cap="all" dirty="0" smtClean="0">
                <a:solidFill>
                  <a:schemeClr val="tx2"/>
                </a:solidFill>
                <a:latin typeface="+mj-lt"/>
                <a:ea typeface="+mj-ea"/>
                <a:cs typeface="+mj-cs"/>
                <a:sym typeface="+mn-ea"/>
              </a:rPr>
              <a:t>锐化空间滤波器</a:t>
            </a:r>
            <a:endParaRPr lang="zh-CN" altLang="en-US" cap="all" dirty="0">
              <a:solidFill>
                <a:schemeClr val="tx2"/>
              </a:solidFill>
              <a:latin typeface="+mj-lt"/>
              <a:ea typeface="+mj-ea"/>
              <a:cs typeface="+mj-cs"/>
            </a:endParaRPr>
          </a:p>
        </p:txBody>
      </p:sp>
      <p:sp>
        <p:nvSpPr>
          <p:cNvPr id="98306" name="内容占位符 2"/>
          <p:cNvSpPr>
            <a:spLocks noGrp="1"/>
          </p:cNvSpPr>
          <p:nvPr>
            <p:ph idx="1"/>
          </p:nvPr>
        </p:nvSpPr>
        <p:spPr>
          <a:xfrm>
            <a:off x="827088" y="1125538"/>
            <a:ext cx="7886700" cy="4092575"/>
          </a:xfrm>
        </p:spPr>
        <p:txBody>
          <a:bodyPr/>
          <a:lstStyle/>
          <a:p>
            <a:endParaRPr lang="en-US" altLang="zh-CN">
              <a:latin typeface="楷体" charset="0"/>
              <a:ea typeface="楷体" charset="0"/>
            </a:endParaRPr>
          </a:p>
          <a:p>
            <a:pPr>
              <a:lnSpc>
                <a:spcPct val="120000"/>
              </a:lnSpc>
            </a:pPr>
            <a:r>
              <a:rPr lang="zh-CN" altLang="en-US">
                <a:latin typeface="楷体" charset="0"/>
                <a:ea typeface="楷体" charset="0"/>
              </a:rPr>
              <a:t>图像的微分会增强边缘和其他突变（比如噪声），削弱灰度变化缓慢的区域。</a:t>
            </a:r>
            <a:endParaRPr lang="en-US" altLang="zh-CN">
              <a:latin typeface="楷体" charset="0"/>
              <a:ea typeface="楷体" charset="0"/>
            </a:endParaRPr>
          </a:p>
          <a:p>
            <a:pPr>
              <a:lnSpc>
                <a:spcPct val="120000"/>
              </a:lnSpc>
            </a:pPr>
            <a:r>
              <a:rPr lang="zh-CN" altLang="en-US">
                <a:latin typeface="楷体" charset="0"/>
                <a:ea typeface="楷体" charset="0"/>
              </a:rPr>
              <a:t>一阶微分的定义是差值</a:t>
            </a:r>
            <a:endParaRPr lang="en-US" altLang="zh-CN">
              <a:latin typeface="楷体" charset="0"/>
              <a:ea typeface="楷体" charset="0"/>
            </a:endParaRPr>
          </a:p>
          <a:p>
            <a:pPr>
              <a:lnSpc>
                <a:spcPct val="120000"/>
              </a:lnSpc>
            </a:pPr>
            <a:endParaRPr lang="en-US" altLang="zh-CN">
              <a:latin typeface="楷体" charset="0"/>
              <a:ea typeface="楷体" charset="0"/>
            </a:endParaRPr>
          </a:p>
          <a:p>
            <a:pPr>
              <a:lnSpc>
                <a:spcPct val="120000"/>
              </a:lnSpc>
            </a:pPr>
            <a:r>
              <a:rPr lang="zh-CN" altLang="en-US">
                <a:latin typeface="楷体" charset="0"/>
                <a:ea typeface="楷体" charset="0"/>
              </a:rPr>
              <a:t>二阶微分的定义是差分</a:t>
            </a:r>
            <a:endParaRPr lang="en-US" altLang="zh-CN">
              <a:latin typeface="楷体" charset="0"/>
              <a:ea typeface="楷体" charset="0"/>
            </a:endParaRPr>
          </a:p>
        </p:txBody>
      </p:sp>
      <p:graphicFrame>
        <p:nvGraphicFramePr>
          <p:cNvPr id="98307" name="Object 2"/>
          <p:cNvGraphicFramePr>
            <a:graphicFrameLocks noChangeAspect="1"/>
          </p:cNvGraphicFramePr>
          <p:nvPr/>
        </p:nvGraphicFramePr>
        <p:xfrm>
          <a:off x="2700338" y="3284538"/>
          <a:ext cx="2376487" cy="768350"/>
        </p:xfrm>
        <a:graphic>
          <a:graphicData uri="http://schemas.openxmlformats.org/presentationml/2006/ole">
            <mc:AlternateContent xmlns:mc="http://schemas.openxmlformats.org/markup-compatibility/2006">
              <mc:Choice xmlns:v="urn:schemas-microsoft-com:vml" Requires="v">
                <p:oleObj spid="_x0000_s98309" name="Equation" r:id="rId4" imgW="1257300" imgH="406400" progId="Equation.3">
                  <p:embed/>
                </p:oleObj>
              </mc:Choice>
              <mc:Fallback>
                <p:oleObj name="Equation" r:id="rId4" imgW="1257300" imgH="4064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284538"/>
                        <a:ext cx="23764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08" name="Object 3"/>
          <p:cNvGraphicFramePr>
            <a:graphicFrameLocks noChangeAspect="1"/>
          </p:cNvGraphicFramePr>
          <p:nvPr/>
        </p:nvGraphicFramePr>
        <p:xfrm>
          <a:off x="2555875" y="4652963"/>
          <a:ext cx="3455988" cy="739775"/>
        </p:xfrm>
        <a:graphic>
          <a:graphicData uri="http://schemas.openxmlformats.org/presentationml/2006/ole">
            <mc:AlternateContent xmlns:mc="http://schemas.openxmlformats.org/markup-compatibility/2006">
              <mc:Choice xmlns:v="urn:schemas-microsoft-com:vml" Requires="v">
                <p:oleObj spid="_x0000_s98310" name="Equation" r:id="rId7" imgW="2019300" imgH="431800" progId="Equation.3">
                  <p:embed/>
                </p:oleObj>
              </mc:Choice>
              <mc:Fallback>
                <p:oleObj name="Equation" r:id="rId7" imgW="2019300" imgH="4318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4652963"/>
                        <a:ext cx="345598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2351088" y="4763"/>
            <a:ext cx="6164262" cy="1325562"/>
          </a:xfrm>
        </p:spPr>
        <p:txBody>
          <a:bodyPr/>
          <a:lstStyle/>
          <a:p>
            <a:endParaRPr lang="en-US">
              <a:latin typeface="楷体" charset="0"/>
              <a:ea typeface="楷体" charset="0"/>
            </a:endParaRPr>
          </a:p>
        </p:txBody>
      </p:sp>
      <p:sp>
        <p:nvSpPr>
          <p:cNvPr id="100354" name="Content Placeholder 2"/>
          <p:cNvSpPr>
            <a:spLocks noGrp="1"/>
          </p:cNvSpPr>
          <p:nvPr>
            <p:ph idx="1"/>
          </p:nvPr>
        </p:nvSpPr>
        <p:spPr>
          <a:xfrm>
            <a:off x="628650" y="1966913"/>
            <a:ext cx="7886700" cy="4092575"/>
          </a:xfrm>
        </p:spPr>
        <p:txBody>
          <a:bodyPr/>
          <a:lstStyle/>
          <a:p>
            <a:endParaRPr lang="en-US">
              <a:latin typeface="楷体" charset="0"/>
              <a:ea typeface="楷体"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0"/>
            <a:ext cx="6599237" cy="628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1557338"/>
            <a:ext cx="966788"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055938"/>
            <a:ext cx="28082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2" name="Title 1"/>
          <p:cNvSpPr>
            <a:spLocks noGrp="1"/>
          </p:cNvSpPr>
          <p:nvPr>
            <p:ph type="title"/>
          </p:nvPr>
        </p:nvSpPr>
        <p:spPr>
          <a:xfrm>
            <a:off x="2351088" y="4763"/>
            <a:ext cx="6164262" cy="1325562"/>
          </a:xfrm>
        </p:spPr>
        <p:txBody>
          <a:bodyPr/>
          <a:lstStyle/>
          <a:p>
            <a:r>
              <a:rPr lang="zh-CN" altLang="en-US">
                <a:latin typeface="楷体" charset="0"/>
                <a:ea typeface="楷体" charset="0"/>
              </a:rPr>
              <a:t>一阶微分锐化</a:t>
            </a:r>
            <a:endParaRPr lang="en-US">
              <a:latin typeface="楷体" charset="0"/>
              <a:ea typeface="楷体" charset="0"/>
            </a:endParaRPr>
          </a:p>
        </p:txBody>
      </p:sp>
      <p:sp>
        <p:nvSpPr>
          <p:cNvPr id="102403" name="Content Placeholder 2"/>
          <p:cNvSpPr>
            <a:spLocks noGrp="1"/>
          </p:cNvSpPr>
          <p:nvPr>
            <p:ph idx="1"/>
          </p:nvPr>
        </p:nvSpPr>
        <p:spPr>
          <a:xfrm>
            <a:off x="628650" y="1966913"/>
            <a:ext cx="7886700" cy="4092575"/>
          </a:xfrm>
        </p:spPr>
        <p:txBody>
          <a:bodyPr/>
          <a:lstStyle/>
          <a:p>
            <a:r>
              <a:rPr lang="zh-CN" altLang="en-US">
                <a:latin typeface="楷体" charset="0"/>
                <a:ea typeface="楷体" charset="0"/>
              </a:rPr>
              <a:t>梯度是一个向量，需要用两个模板分别沿</a:t>
            </a:r>
            <a:r>
              <a:rPr lang="en-US" altLang="zh-CN" i="1">
                <a:latin typeface="楷体" charset="0"/>
                <a:ea typeface="楷体" charset="0"/>
              </a:rPr>
              <a:t>x</a:t>
            </a:r>
            <a:r>
              <a:rPr lang="zh-CN" altLang="en-US">
                <a:latin typeface="楷体" charset="0"/>
                <a:ea typeface="楷体" charset="0"/>
              </a:rPr>
              <a:t>和</a:t>
            </a:r>
            <a:r>
              <a:rPr lang="en-US" altLang="zh-CN" i="1">
                <a:latin typeface="楷体" charset="0"/>
                <a:ea typeface="楷体" charset="0"/>
              </a:rPr>
              <a:t>y</a:t>
            </a:r>
            <a:r>
              <a:rPr lang="zh-CN" altLang="en-US">
                <a:latin typeface="楷体" charset="0"/>
                <a:ea typeface="楷体" charset="0"/>
              </a:rPr>
              <a:t>方向计算。</a:t>
            </a:r>
            <a:endParaRPr lang="en-US" altLang="zh-CN">
              <a:latin typeface="楷体" charset="0"/>
              <a:ea typeface="楷体" charset="0"/>
            </a:endParaRPr>
          </a:p>
          <a:p>
            <a:endParaRPr lang="en-US">
              <a:latin typeface="楷体" charset="0"/>
              <a:ea typeface="楷体" charset="0"/>
            </a:endParaRPr>
          </a:p>
        </p:txBody>
      </p:sp>
      <p:pic>
        <p:nvPicPr>
          <p:cNvPr id="102404" name="Picture 4"/>
          <p:cNvPicPr>
            <a:picLocks noChangeAspect="1"/>
          </p:cNvPicPr>
          <p:nvPr/>
        </p:nvPicPr>
        <p:blipFill>
          <a:blip r:embed="rId4">
            <a:extLst>
              <a:ext uri="{28A0092B-C50C-407E-A947-70E740481C1C}">
                <a14:useLocalDpi xmlns:a14="http://schemas.microsoft.com/office/drawing/2010/main" val="0"/>
              </a:ext>
            </a:extLst>
          </a:blip>
          <a:srcRect l="35648" t="57986"/>
          <a:stretch>
            <a:fillRect/>
          </a:stretch>
        </p:blipFill>
        <p:spPr bwMode="auto">
          <a:xfrm>
            <a:off x="4140200" y="3284538"/>
            <a:ext cx="4310063"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2351088" y="4763"/>
            <a:ext cx="6164262" cy="1325562"/>
          </a:xfrm>
        </p:spPr>
        <p:txBody>
          <a:bodyPr/>
          <a:lstStyle/>
          <a:p>
            <a:r>
              <a:rPr lang="zh-CN" altLang="en-US">
                <a:latin typeface="楷体" charset="0"/>
                <a:ea typeface="楷体" charset="0"/>
              </a:rPr>
              <a:t>一阶微分锐化</a:t>
            </a:r>
            <a:r>
              <a:rPr lang="en-US" altLang="zh-CN">
                <a:latin typeface="楷体" charset="0"/>
                <a:ea typeface="楷体" charset="0"/>
              </a:rPr>
              <a:t>——</a:t>
            </a:r>
            <a:r>
              <a:rPr lang="zh-CN" altLang="en-US">
                <a:latin typeface="楷体" charset="0"/>
                <a:ea typeface="楷体" charset="0"/>
              </a:rPr>
              <a:t>罗伯特交叉梯度算子</a:t>
            </a:r>
            <a:endParaRPr lang="en-US">
              <a:latin typeface="楷体" charset="0"/>
              <a:ea typeface="楷体" charset="0"/>
            </a:endParaRPr>
          </a:p>
        </p:txBody>
      </p:sp>
      <p:sp>
        <p:nvSpPr>
          <p:cNvPr id="104450" name="Content Placeholder 2"/>
          <p:cNvSpPr>
            <a:spLocks noGrp="1"/>
          </p:cNvSpPr>
          <p:nvPr>
            <p:ph idx="1"/>
          </p:nvPr>
        </p:nvSpPr>
        <p:spPr>
          <a:xfrm>
            <a:off x="628650" y="1966913"/>
            <a:ext cx="7886700" cy="4092575"/>
          </a:xfrm>
        </p:spPr>
        <p:txBody>
          <a:bodyPr/>
          <a:lstStyle/>
          <a:p>
            <a:endParaRPr lang="en-US">
              <a:latin typeface="楷体" charset="0"/>
              <a:ea typeface="楷体" charset="0"/>
            </a:endParaRPr>
          </a:p>
        </p:txBody>
      </p:sp>
      <p:pic>
        <p:nvPicPr>
          <p:cNvPr id="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 b="36972"/>
          <a:stretch/>
        </p:blipFill>
        <p:spPr bwMode="auto">
          <a:xfrm>
            <a:off x="5003800" y="1989138"/>
            <a:ext cx="3206750" cy="267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04452" name="Object 4"/>
          <p:cNvGraphicFramePr>
            <a:graphicFrameLocks noChangeAspect="1"/>
          </p:cNvGraphicFramePr>
          <p:nvPr/>
        </p:nvGraphicFramePr>
        <p:xfrm>
          <a:off x="1677988" y="4468813"/>
          <a:ext cx="2232025" cy="603250"/>
        </p:xfrm>
        <a:graphic>
          <a:graphicData uri="http://schemas.openxmlformats.org/presentationml/2006/ole">
            <mc:AlternateContent xmlns:mc="http://schemas.openxmlformats.org/markup-compatibility/2006">
              <mc:Choice xmlns:v="urn:schemas-microsoft-com:vml" Requires="v">
                <p:oleObj spid="_x0000_s104458" name="Equation" r:id="rId5" imgW="1219200" imgH="330200" progId="Equation.3">
                  <p:embed/>
                </p:oleObj>
              </mc:Choice>
              <mc:Fallback>
                <p:oleObj name="Equation" r:id="rId5" imgW="1219200" imgH="330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7988" y="4468813"/>
                        <a:ext cx="22320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3" name="Object 5"/>
          <p:cNvGraphicFramePr>
            <a:graphicFrameLocks noChangeAspect="1"/>
          </p:cNvGraphicFramePr>
          <p:nvPr/>
        </p:nvGraphicFramePr>
        <p:xfrm>
          <a:off x="1547813" y="2997200"/>
          <a:ext cx="3024187" cy="488950"/>
        </p:xfrm>
        <a:graphic>
          <a:graphicData uri="http://schemas.openxmlformats.org/presentationml/2006/ole">
            <mc:AlternateContent xmlns:mc="http://schemas.openxmlformats.org/markup-compatibility/2006">
              <mc:Choice xmlns:v="urn:schemas-microsoft-com:vml" Requires="v">
                <p:oleObj spid="_x0000_s104459" name="Equation" r:id="rId7" imgW="1651000" imgH="266700" progId="Equation.3">
                  <p:embed/>
                </p:oleObj>
              </mc:Choice>
              <mc:Fallback>
                <p:oleObj name="Equation" r:id="rId7" imgW="1651000" imgH="2667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2997200"/>
                        <a:ext cx="30241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4" name="TextBox 6"/>
          <p:cNvSpPr txBox="1">
            <a:spLocks noChangeArrowheads="1"/>
          </p:cNvSpPr>
          <p:nvPr/>
        </p:nvSpPr>
        <p:spPr bwMode="auto">
          <a:xfrm>
            <a:off x="1042988" y="2565400"/>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CN" altLang="en-US"/>
              <a:t>梯度向量：</a:t>
            </a:r>
            <a:endParaRPr lang="en-US"/>
          </a:p>
        </p:txBody>
      </p:sp>
      <p:sp>
        <p:nvSpPr>
          <p:cNvPr id="104455" name="TextBox 7"/>
          <p:cNvSpPr txBox="1">
            <a:spLocks noChangeArrowheads="1"/>
          </p:cNvSpPr>
          <p:nvPr/>
        </p:nvSpPr>
        <p:spPr bwMode="auto">
          <a:xfrm>
            <a:off x="1116013" y="3500438"/>
            <a:ext cx="2087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CN" altLang="en-US"/>
              <a:t>梯度向量的模：</a:t>
            </a:r>
            <a:endParaRPr lang="en-US"/>
          </a:p>
        </p:txBody>
      </p:sp>
      <p:sp>
        <p:nvSpPr>
          <p:cNvPr id="104456" name="TextBox 8"/>
          <p:cNvSpPr txBox="1">
            <a:spLocks noChangeArrowheads="1"/>
          </p:cNvSpPr>
          <p:nvPr/>
        </p:nvSpPr>
        <p:spPr bwMode="auto">
          <a:xfrm>
            <a:off x="1042988" y="4581525"/>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CN" altLang="en-US" sz="1800"/>
              <a:t>或者</a:t>
            </a:r>
            <a:endParaRPr lang="en-US" sz="1800"/>
          </a:p>
        </p:txBody>
      </p:sp>
      <p:graphicFrame>
        <p:nvGraphicFramePr>
          <p:cNvPr id="104457" name="Object 9"/>
          <p:cNvGraphicFramePr>
            <a:graphicFrameLocks noChangeAspect="1"/>
          </p:cNvGraphicFramePr>
          <p:nvPr/>
        </p:nvGraphicFramePr>
        <p:xfrm>
          <a:off x="1574800" y="4005263"/>
          <a:ext cx="2349500" cy="487362"/>
        </p:xfrm>
        <a:graphic>
          <a:graphicData uri="http://schemas.openxmlformats.org/presentationml/2006/ole">
            <mc:AlternateContent xmlns:mc="http://schemas.openxmlformats.org/markup-compatibility/2006">
              <mc:Choice xmlns:v="urn:schemas-microsoft-com:vml" Requires="v">
                <p:oleObj spid="_x0000_s104460" name="Equation" r:id="rId10" imgW="1282700" imgH="266700" progId="Equation.3">
                  <p:embed/>
                </p:oleObj>
              </mc:Choice>
              <mc:Fallback>
                <p:oleObj name="Equation" r:id="rId10" imgW="1282700" imgH="26670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4800" y="4005263"/>
                        <a:ext cx="23495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2351088" y="4763"/>
            <a:ext cx="6164262" cy="1325562"/>
          </a:xfrm>
        </p:spPr>
        <p:txBody>
          <a:bodyPr/>
          <a:lstStyle/>
          <a:p>
            <a:r>
              <a:rPr lang="zh-CN" altLang="en-US">
                <a:latin typeface="楷体" charset="0"/>
                <a:ea typeface="楷体" charset="0"/>
              </a:rPr>
              <a:t>一阶微分锐化</a:t>
            </a:r>
            <a:r>
              <a:rPr lang="en-US" altLang="zh-CN">
                <a:latin typeface="楷体" charset="0"/>
                <a:ea typeface="楷体" charset="0"/>
              </a:rPr>
              <a:t>——Sobel</a:t>
            </a:r>
            <a:r>
              <a:rPr lang="zh-CN" altLang="en-US">
                <a:latin typeface="楷体" charset="0"/>
                <a:ea typeface="楷体" charset="0"/>
              </a:rPr>
              <a:t>算子</a:t>
            </a:r>
            <a:endParaRPr lang="en-US">
              <a:latin typeface="楷体" charset="0"/>
              <a:ea typeface="楷体" charset="0"/>
            </a:endParaRPr>
          </a:p>
        </p:txBody>
      </p:sp>
      <p:sp>
        <p:nvSpPr>
          <p:cNvPr id="106498" name="Content Placeholder 2"/>
          <p:cNvSpPr>
            <a:spLocks noGrp="1"/>
          </p:cNvSpPr>
          <p:nvPr>
            <p:ph idx="1"/>
          </p:nvPr>
        </p:nvSpPr>
        <p:spPr>
          <a:xfrm>
            <a:off x="628650" y="1966913"/>
            <a:ext cx="7886700" cy="4092575"/>
          </a:xfrm>
        </p:spPr>
        <p:txBody>
          <a:bodyPr/>
          <a:lstStyle/>
          <a:p>
            <a:endParaRPr lang="en-US">
              <a:latin typeface="楷体" charset="0"/>
              <a:ea typeface="楷体" charset="0"/>
            </a:endParaRPr>
          </a:p>
        </p:txBody>
      </p:sp>
      <p:pic>
        <p:nvPicPr>
          <p:cNvPr id="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2884"/>
          <a:stretch/>
        </p:blipFill>
        <p:spPr bwMode="auto">
          <a:xfrm>
            <a:off x="1547813" y="4508500"/>
            <a:ext cx="321945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06500" name="Object 4"/>
          <p:cNvGraphicFramePr>
            <a:graphicFrameLocks noChangeAspect="1"/>
          </p:cNvGraphicFramePr>
          <p:nvPr/>
        </p:nvGraphicFramePr>
        <p:xfrm>
          <a:off x="971550" y="2060575"/>
          <a:ext cx="4760913" cy="1687513"/>
        </p:xfrm>
        <a:graphic>
          <a:graphicData uri="http://schemas.openxmlformats.org/presentationml/2006/ole">
            <mc:AlternateContent xmlns:mc="http://schemas.openxmlformats.org/markup-compatibility/2006">
              <mc:Choice xmlns:v="urn:schemas-microsoft-com:vml" Requires="v">
                <p:oleObj spid="_x0000_s106502" name="Equation" r:id="rId5" imgW="2400300" imgH="850900" progId="Equation.3">
                  <p:embed/>
                </p:oleObj>
              </mc:Choice>
              <mc:Fallback>
                <p:oleObj name="Equation" r:id="rId5" imgW="2400300" imgH="850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060575"/>
                        <a:ext cx="4760913"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1" name="Object 5"/>
          <p:cNvGraphicFramePr>
            <a:graphicFrameLocks noChangeAspect="1"/>
          </p:cNvGraphicFramePr>
          <p:nvPr/>
        </p:nvGraphicFramePr>
        <p:xfrm>
          <a:off x="971550" y="3789363"/>
          <a:ext cx="2349500" cy="487362"/>
        </p:xfrm>
        <a:graphic>
          <a:graphicData uri="http://schemas.openxmlformats.org/presentationml/2006/ole">
            <mc:AlternateContent xmlns:mc="http://schemas.openxmlformats.org/markup-compatibility/2006">
              <mc:Choice xmlns:v="urn:schemas-microsoft-com:vml" Requires="v">
                <p:oleObj spid="_x0000_s106503" name="Equation" r:id="rId8" imgW="1282700" imgH="266700" progId="Equation.3">
                  <p:embed/>
                </p:oleObj>
              </mc:Choice>
              <mc:Fallback>
                <p:oleObj name="Equation" r:id="rId8" imgW="1282700" imgH="2667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50" y="3789363"/>
                        <a:ext cx="23495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351088" y="4763"/>
            <a:ext cx="6164262" cy="1325562"/>
          </a:xfrm>
        </p:spPr>
        <p:txBody>
          <a:bodyPr/>
          <a:lstStyle/>
          <a:p>
            <a:r>
              <a:rPr lang="zh-CN" altLang="en-US">
                <a:latin typeface="楷体" charset="0"/>
                <a:ea typeface="楷体" charset="0"/>
              </a:rPr>
              <a:t>二阶微分锐化</a:t>
            </a:r>
            <a:r>
              <a:rPr lang="en-US" altLang="zh-CN">
                <a:latin typeface="楷体" charset="0"/>
                <a:ea typeface="楷体" charset="0"/>
              </a:rPr>
              <a:t>——</a:t>
            </a:r>
            <a:r>
              <a:rPr lang="zh-CN" altLang="en-US">
                <a:latin typeface="楷体" charset="0"/>
                <a:ea typeface="楷体" charset="0"/>
              </a:rPr>
              <a:t>拉普拉斯算子</a:t>
            </a:r>
            <a:endParaRPr lang="en-US">
              <a:latin typeface="楷体" charset="0"/>
              <a:ea typeface="楷体" charset="0"/>
            </a:endParaRPr>
          </a:p>
        </p:txBody>
      </p:sp>
      <p:sp>
        <p:nvSpPr>
          <p:cNvPr id="3" name="Content Placeholder 2"/>
          <p:cNvSpPr>
            <a:spLocks noGrp="1"/>
          </p:cNvSpPr>
          <p:nvPr>
            <p:ph idx="1"/>
          </p:nvPr>
        </p:nvSpPr>
        <p:spPr>
          <a:xfrm>
            <a:off x="611188" y="1628775"/>
            <a:ext cx="7886700" cy="4092575"/>
          </a:xfrm>
        </p:spPr>
        <p:txBody>
          <a:bodyPr/>
          <a:lstStyle/>
          <a:p>
            <a:pPr>
              <a:defRPr/>
            </a:pPr>
            <a:r>
              <a:rPr lang="zh-CN" altLang="en-US" dirty="0" smtClean="0"/>
              <a:t>拉普拉斯算子定义为：</a:t>
            </a:r>
            <a:endParaRPr lang="en-US" altLang="zh-CN" dirty="0" smtClean="0"/>
          </a:p>
          <a:p>
            <a:pPr marL="0" indent="0">
              <a:buFont typeface="Wingdings" panose="05000000000000000000" charset="0"/>
              <a:buNone/>
              <a:defRPr/>
            </a:pPr>
            <a:endParaRPr lang="en-US" dirty="0" smtClean="0"/>
          </a:p>
          <a:p>
            <a:pPr>
              <a:defRPr/>
            </a:pPr>
            <a:r>
              <a:rPr lang="zh-CN" altLang="en-US" dirty="0" smtClean="0"/>
              <a:t>在</a:t>
            </a:r>
            <a:r>
              <a:rPr lang="en-US" altLang="zh-CN" dirty="0" smtClean="0"/>
              <a:t>x</a:t>
            </a:r>
            <a:r>
              <a:rPr lang="zh-CN" altLang="en-US" dirty="0" smtClean="0"/>
              <a:t>方向上，有</a:t>
            </a:r>
            <a:endParaRPr lang="en-US" altLang="zh-CN" dirty="0" smtClean="0"/>
          </a:p>
          <a:p>
            <a:pPr>
              <a:defRPr/>
            </a:pPr>
            <a:endParaRPr lang="en-US" altLang="zh-CN" dirty="0" smtClean="0"/>
          </a:p>
          <a:p>
            <a:pPr>
              <a:defRPr/>
            </a:pPr>
            <a:r>
              <a:rPr lang="zh-CN" altLang="en-US" dirty="0" smtClean="0"/>
              <a:t>在</a:t>
            </a:r>
            <a:r>
              <a:rPr lang="en-US" altLang="zh-CN" dirty="0" smtClean="0"/>
              <a:t>y</a:t>
            </a:r>
            <a:r>
              <a:rPr lang="zh-CN" altLang="en-US" dirty="0" smtClean="0"/>
              <a:t>方向上，有</a:t>
            </a:r>
            <a:endParaRPr lang="en-US" altLang="zh-CN" dirty="0" smtClean="0"/>
          </a:p>
          <a:p>
            <a:pPr>
              <a:defRPr/>
            </a:pPr>
            <a:endParaRPr lang="en-US" dirty="0"/>
          </a:p>
          <a:p>
            <a:pPr>
              <a:defRPr/>
            </a:pPr>
            <a:r>
              <a:rPr lang="zh-CN" altLang="en-US" dirty="0" smtClean="0"/>
              <a:t>满足这三个公式的两个变量的离散拉普拉斯算子是</a:t>
            </a:r>
            <a:endParaRPr lang="en-US" dirty="0"/>
          </a:p>
        </p:txBody>
      </p:sp>
      <p:graphicFrame>
        <p:nvGraphicFramePr>
          <p:cNvPr id="108547" name="Object 3"/>
          <p:cNvGraphicFramePr>
            <a:graphicFrameLocks noChangeAspect="1"/>
          </p:cNvGraphicFramePr>
          <p:nvPr/>
        </p:nvGraphicFramePr>
        <p:xfrm>
          <a:off x="4508500" y="3333750"/>
          <a:ext cx="127000" cy="190500"/>
        </p:xfrm>
        <a:graphic>
          <a:graphicData uri="http://schemas.openxmlformats.org/presentationml/2006/ole">
            <mc:AlternateContent xmlns:mc="http://schemas.openxmlformats.org/markup-compatibility/2006">
              <mc:Choice xmlns:v="urn:schemas-microsoft-com:vml" Requires="v">
                <p:oleObj spid="_x0000_s108552" name="Equation" r:id="rId3" imgW="127000" imgH="190500" progId="Equation.3">
                  <p:embed/>
                </p:oleObj>
              </mc:Choice>
              <mc:Fallback>
                <p:oleObj name="Equation" r:id="rId3" imgW="127000" imgH="1905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3333750"/>
                        <a:ext cx="127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48" name="Object 5"/>
          <p:cNvGraphicFramePr>
            <a:graphicFrameLocks noChangeAspect="1"/>
          </p:cNvGraphicFramePr>
          <p:nvPr/>
        </p:nvGraphicFramePr>
        <p:xfrm>
          <a:off x="3492500" y="2492375"/>
          <a:ext cx="4675188" cy="828675"/>
        </p:xfrm>
        <a:graphic>
          <a:graphicData uri="http://schemas.openxmlformats.org/presentationml/2006/ole">
            <mc:AlternateContent xmlns:mc="http://schemas.openxmlformats.org/markup-compatibility/2006">
              <mc:Choice xmlns:v="urn:schemas-microsoft-com:vml" Requires="v">
                <p:oleObj spid="_x0000_s108553" name="Equation" r:id="rId5" imgW="2438400" imgH="431800" progId="Equation.3">
                  <p:embed/>
                </p:oleObj>
              </mc:Choice>
              <mc:Fallback>
                <p:oleObj name="Equation" r:id="rId5" imgW="2438400" imgH="431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2492375"/>
                        <a:ext cx="4675188"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49" name="Object 6"/>
          <p:cNvGraphicFramePr>
            <a:graphicFrameLocks noChangeAspect="1"/>
          </p:cNvGraphicFramePr>
          <p:nvPr/>
        </p:nvGraphicFramePr>
        <p:xfrm>
          <a:off x="4643438" y="1412875"/>
          <a:ext cx="2095500" cy="876300"/>
        </p:xfrm>
        <a:graphic>
          <a:graphicData uri="http://schemas.openxmlformats.org/presentationml/2006/ole">
            <mc:AlternateContent xmlns:mc="http://schemas.openxmlformats.org/markup-compatibility/2006">
              <mc:Choice xmlns:v="urn:schemas-microsoft-com:vml" Requires="v">
                <p:oleObj spid="_x0000_s108554" name="Equation" r:id="rId7" imgW="1092200" imgH="457200" progId="Equation.3">
                  <p:embed/>
                </p:oleObj>
              </mc:Choice>
              <mc:Fallback>
                <p:oleObj name="Equation" r:id="rId7" imgW="1092200" imgH="4572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1412875"/>
                        <a:ext cx="20955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0" name="Object 7"/>
          <p:cNvGraphicFramePr>
            <a:graphicFrameLocks noChangeAspect="1"/>
          </p:cNvGraphicFramePr>
          <p:nvPr/>
        </p:nvGraphicFramePr>
        <p:xfrm>
          <a:off x="3492500" y="3357563"/>
          <a:ext cx="4675188" cy="877887"/>
        </p:xfrm>
        <a:graphic>
          <a:graphicData uri="http://schemas.openxmlformats.org/presentationml/2006/ole">
            <mc:AlternateContent xmlns:mc="http://schemas.openxmlformats.org/markup-compatibility/2006">
              <mc:Choice xmlns:v="urn:schemas-microsoft-com:vml" Requires="v">
                <p:oleObj spid="_x0000_s108555" name="Equation" r:id="rId9" imgW="2438400" imgH="457200" progId="Equation.3">
                  <p:embed/>
                </p:oleObj>
              </mc:Choice>
              <mc:Fallback>
                <p:oleObj name="Equation" r:id="rId9" imgW="2438400" imgH="4572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2500" y="3357563"/>
                        <a:ext cx="4675188"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1" name="Object 8"/>
          <p:cNvGraphicFramePr>
            <a:graphicFrameLocks noChangeAspect="1"/>
          </p:cNvGraphicFramePr>
          <p:nvPr/>
        </p:nvGraphicFramePr>
        <p:xfrm>
          <a:off x="1403350" y="5445125"/>
          <a:ext cx="5527675" cy="901700"/>
        </p:xfrm>
        <a:graphic>
          <a:graphicData uri="http://schemas.openxmlformats.org/presentationml/2006/ole">
            <mc:AlternateContent xmlns:mc="http://schemas.openxmlformats.org/markup-compatibility/2006">
              <mc:Choice xmlns:v="urn:schemas-microsoft-com:vml" Requires="v">
                <p:oleObj spid="_x0000_s108556" name="Equation" r:id="rId12" imgW="2882900" imgH="469900" progId="Equation.3">
                  <p:embed/>
                </p:oleObj>
              </mc:Choice>
              <mc:Fallback>
                <p:oleObj name="Equation" r:id="rId12" imgW="2882900" imgH="46990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3350" y="5445125"/>
                        <a:ext cx="552767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2351088" y="4763"/>
            <a:ext cx="6164262" cy="1325562"/>
          </a:xfrm>
        </p:spPr>
        <p:txBody>
          <a:bodyPr/>
          <a:lstStyle/>
          <a:p>
            <a:endParaRPr lang="en-US">
              <a:latin typeface="楷体" charset="0"/>
              <a:ea typeface="楷体" charset="0"/>
            </a:endParaRPr>
          </a:p>
        </p:txBody>
      </p:sp>
      <p:sp>
        <p:nvSpPr>
          <p:cNvPr id="109570" name="Content Placeholder 2"/>
          <p:cNvSpPr>
            <a:spLocks noGrp="1"/>
          </p:cNvSpPr>
          <p:nvPr>
            <p:ph idx="1"/>
          </p:nvPr>
        </p:nvSpPr>
        <p:spPr>
          <a:xfrm>
            <a:off x="628650" y="1966913"/>
            <a:ext cx="7886700" cy="4092575"/>
          </a:xfrm>
        </p:spPr>
        <p:txBody>
          <a:bodyPr/>
          <a:lstStyle/>
          <a:p>
            <a:r>
              <a:rPr lang="zh-CN" altLang="en-US">
                <a:latin typeface="楷体" charset="0"/>
                <a:ea typeface="楷体" charset="0"/>
              </a:rPr>
              <a:t>拉普拉斯算子滤波器模版</a:t>
            </a:r>
            <a:endParaRPr lang="en-US">
              <a:latin typeface="楷体" charset="0"/>
              <a:ea typeface="楷体" charset="0"/>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324" b="50107"/>
          <a:stretch/>
        </p:blipFill>
        <p:spPr bwMode="auto">
          <a:xfrm>
            <a:off x="2916238" y="2924175"/>
            <a:ext cx="2303462" cy="23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813" y="0"/>
            <a:ext cx="7254875" cy="1325563"/>
          </a:xfrm>
        </p:spPr>
        <p:txBody>
          <a:bodyPr/>
          <a:lstStyle/>
          <a:p>
            <a:pPr defTabSz="914400" eaLnBrk="1" fontAlgn="auto" hangingPunct="1">
              <a:lnSpc>
                <a:spcPct val="100000"/>
              </a:lnSpc>
              <a:spcAft>
                <a:spcPts val="0"/>
              </a:spcAft>
              <a:defRPr/>
            </a:pPr>
            <a:r>
              <a:rPr lang="zh-CN" altLang="en-US" cap="all" dirty="0">
                <a:solidFill>
                  <a:schemeClr val="tx2"/>
                </a:solidFill>
                <a:latin typeface="+mj-lt"/>
                <a:ea typeface="+mj-ea"/>
                <a:cs typeface="+mj-cs"/>
              </a:rPr>
              <a:t>通过拉普拉斯算子对图像进行滤波</a:t>
            </a:r>
          </a:p>
        </p:txBody>
      </p:sp>
      <p:sp>
        <p:nvSpPr>
          <p:cNvPr id="111618" name="内容占位符 2"/>
          <p:cNvSpPr>
            <a:spLocks noGrp="1"/>
          </p:cNvSpPr>
          <p:nvPr>
            <p:ph idx="1"/>
          </p:nvPr>
        </p:nvSpPr>
        <p:spPr>
          <a:xfrm>
            <a:off x="611188" y="836613"/>
            <a:ext cx="7886700" cy="4092575"/>
          </a:xfrm>
        </p:spPr>
        <p:txBody>
          <a:bodyPr/>
          <a:lstStyle/>
          <a:p>
            <a:pPr marL="0" indent="0">
              <a:buFont typeface="Wingdings" panose="05000000000000000000" charset="0"/>
              <a:buNone/>
            </a:pPr>
            <a:r>
              <a:rPr lang="zh-CN" altLang="en-US" sz="1800" b="1">
                <a:latin typeface="楷体" charset="0"/>
                <a:ea typeface="楷体" charset="0"/>
              </a:rPr>
              <a:t>clear all; close all;</a:t>
            </a:r>
          </a:p>
          <a:p>
            <a:pPr marL="0" indent="0">
              <a:buFont typeface="Wingdings" panose="05000000000000000000" charset="0"/>
              <a:buNone/>
            </a:pPr>
            <a:r>
              <a:rPr lang="zh-CN" altLang="en-US" sz="1800" b="1">
                <a:latin typeface="楷体" charset="0"/>
                <a:ea typeface="楷体" charset="0"/>
              </a:rPr>
              <a:t>I=imread('rice.png');</a:t>
            </a:r>
          </a:p>
          <a:p>
            <a:pPr marL="0" indent="0">
              <a:buFont typeface="Wingdings" panose="05000000000000000000" charset="0"/>
              <a:buNone/>
            </a:pPr>
            <a:r>
              <a:rPr lang="zh-CN" altLang="en-US" sz="1800" b="1">
                <a:latin typeface="楷体" charset="0"/>
                <a:ea typeface="楷体" charset="0"/>
              </a:rPr>
              <a:t>I=im2double(I);</a:t>
            </a:r>
          </a:p>
          <a:p>
            <a:pPr marL="0" indent="0">
              <a:buFont typeface="Wingdings" panose="05000000000000000000" charset="0"/>
              <a:buNone/>
            </a:pPr>
            <a:r>
              <a:rPr lang="zh-CN" altLang="en-US" sz="1800" b="1">
                <a:latin typeface="楷体" charset="0"/>
                <a:ea typeface="楷体" charset="0"/>
              </a:rPr>
              <a:t>h=[0,1,0; 1, -4, 1; 0, 1, 0];</a:t>
            </a:r>
          </a:p>
          <a:p>
            <a:pPr marL="0" indent="0">
              <a:buFont typeface="Wingdings" panose="05000000000000000000" charset="0"/>
              <a:buNone/>
            </a:pPr>
            <a:r>
              <a:rPr lang="zh-CN" altLang="en-US" sz="1800" b="1">
                <a:latin typeface="楷体" charset="0"/>
                <a:ea typeface="楷体" charset="0"/>
              </a:rPr>
              <a:t>J=conv2(I, h, 'same');</a:t>
            </a:r>
          </a:p>
          <a:p>
            <a:pPr marL="0" indent="0">
              <a:buFont typeface="Wingdings" panose="05000000000000000000" charset="0"/>
              <a:buNone/>
            </a:pPr>
            <a:r>
              <a:rPr lang="zh-CN" altLang="en-US" sz="1800" b="1">
                <a:latin typeface="楷体" charset="0"/>
                <a:ea typeface="楷体" charset="0"/>
              </a:rPr>
              <a:t>K=I-J;</a:t>
            </a:r>
          </a:p>
          <a:p>
            <a:pPr marL="0" indent="0">
              <a:buFont typeface="Wingdings" panose="05000000000000000000" charset="0"/>
              <a:buNone/>
            </a:pPr>
            <a:r>
              <a:rPr lang="zh-CN" altLang="en-US" sz="1800" b="1">
                <a:latin typeface="楷体" charset="0"/>
                <a:ea typeface="楷体" charset="0"/>
              </a:rPr>
              <a:t>figure;</a:t>
            </a:r>
          </a:p>
          <a:p>
            <a:pPr marL="0" indent="0">
              <a:buFont typeface="Wingdings" panose="05000000000000000000" charset="0"/>
              <a:buNone/>
            </a:pPr>
            <a:r>
              <a:rPr lang="zh-CN" altLang="en-US" sz="1800" b="1">
                <a:latin typeface="楷体" charset="0"/>
                <a:ea typeface="楷体" charset="0"/>
              </a:rPr>
              <a:t>subplot(121);</a:t>
            </a:r>
          </a:p>
          <a:p>
            <a:pPr marL="0" indent="0">
              <a:buFont typeface="Wingdings" panose="05000000000000000000" charset="0"/>
              <a:buNone/>
            </a:pPr>
            <a:r>
              <a:rPr lang="zh-CN" altLang="en-US" sz="1800" b="1">
                <a:latin typeface="楷体" charset="0"/>
                <a:ea typeface="楷体" charset="0"/>
              </a:rPr>
              <a:t>imshow(I);</a:t>
            </a:r>
          </a:p>
          <a:p>
            <a:pPr marL="0" indent="0">
              <a:buFont typeface="Wingdings" panose="05000000000000000000" charset="0"/>
              <a:buNone/>
            </a:pPr>
            <a:r>
              <a:rPr lang="zh-CN" altLang="en-US" sz="1800" b="1">
                <a:latin typeface="楷体" charset="0"/>
                <a:ea typeface="楷体" charset="0"/>
              </a:rPr>
              <a:t>subplot(122);</a:t>
            </a:r>
          </a:p>
          <a:p>
            <a:pPr marL="0" indent="0">
              <a:buFont typeface="Wingdings" panose="05000000000000000000" charset="0"/>
              <a:buNone/>
            </a:pPr>
            <a:r>
              <a:rPr lang="zh-CN" altLang="en-US" sz="1800" b="1">
                <a:latin typeface="楷体" charset="0"/>
                <a:ea typeface="楷体" charset="0"/>
              </a:rPr>
              <a:t>imshow(K);</a:t>
            </a:r>
          </a:p>
        </p:txBody>
      </p:sp>
      <p:sp>
        <p:nvSpPr>
          <p:cNvPr id="4" name="文本框 3"/>
          <p:cNvSpPr txBox="1"/>
          <p:nvPr/>
        </p:nvSpPr>
        <p:spPr>
          <a:xfrm>
            <a:off x="4740275" y="1143000"/>
            <a:ext cx="3294063" cy="3055938"/>
          </a:xfrm>
          <a:prstGeom prst="rect">
            <a:avLst/>
          </a:prstGeom>
          <a:noFill/>
        </p:spPr>
        <p:txBody>
          <a:bodyPr>
            <a:spAutoFit/>
          </a:bodyPr>
          <a:lstStyle/>
          <a:p>
            <a:pPr eaLnBrk="0" fontAlgn="auto" hangingPunct="0">
              <a:spcBef>
                <a:spcPct val="20000"/>
              </a:spcBef>
              <a:spcAft>
                <a:spcPts val="0"/>
              </a:spcAft>
              <a:buClr>
                <a:schemeClr val="accent2"/>
              </a:buClr>
              <a:buSzPct val="75000"/>
              <a:buFontTx/>
              <a:buNone/>
              <a:defRPr/>
            </a:pPr>
            <a:r>
              <a:rPr kumimoji="1" lang="zh-CN" altLang="en-US" b="1" kern="0" dirty="0">
                <a:latin typeface="+mn-lt"/>
                <a:ea typeface="+mn-ea"/>
                <a:cs typeface="+mn-cs"/>
              </a:rPr>
              <a:t>clear</a:t>
            </a:r>
            <a:r>
              <a:rPr lang="zh-CN" altLang="en-US" sz="2000" b="1" dirty="0">
                <a:latin typeface="+mn-lt"/>
                <a:ea typeface="+mn-ea"/>
                <a:cs typeface="+mn-cs"/>
              </a:rPr>
              <a:t> </a:t>
            </a:r>
            <a:r>
              <a:rPr kumimoji="1" lang="zh-CN" altLang="en-US" b="1" kern="0" dirty="0">
                <a:latin typeface="+mn-lt"/>
                <a:ea typeface="+mn-ea"/>
                <a:cs typeface="+mn-cs"/>
              </a:rPr>
              <a:t>all;</a:t>
            </a:r>
          </a:p>
          <a:p>
            <a:pPr eaLnBrk="0" fontAlgn="auto" hangingPunct="0">
              <a:spcBef>
                <a:spcPct val="20000"/>
              </a:spcBef>
              <a:spcAft>
                <a:spcPts val="0"/>
              </a:spcAft>
              <a:buClr>
                <a:schemeClr val="accent2"/>
              </a:buClr>
              <a:buSzPct val="75000"/>
              <a:buFontTx/>
              <a:buNone/>
              <a:defRPr/>
            </a:pPr>
            <a:r>
              <a:rPr kumimoji="1" lang="zh-CN" altLang="en-US" b="1" kern="0" dirty="0">
                <a:latin typeface="+mn-lt"/>
                <a:ea typeface="+mn-ea"/>
                <a:cs typeface="+mn-cs"/>
              </a:rPr>
              <a:t>I=imread('rice.png');</a:t>
            </a:r>
          </a:p>
          <a:p>
            <a:pPr eaLnBrk="0" fontAlgn="auto" hangingPunct="0">
              <a:spcBef>
                <a:spcPct val="20000"/>
              </a:spcBef>
              <a:spcAft>
                <a:spcPts val="0"/>
              </a:spcAft>
              <a:buClr>
                <a:schemeClr val="accent2"/>
              </a:buClr>
              <a:buSzPct val="75000"/>
              <a:buFontTx/>
              <a:buNone/>
              <a:defRPr/>
            </a:pPr>
            <a:r>
              <a:rPr kumimoji="1" lang="zh-CN" altLang="en-US" b="1" kern="0" dirty="0">
                <a:latin typeface="+mn-lt"/>
                <a:ea typeface="+mn-ea"/>
                <a:cs typeface="+mn-cs"/>
              </a:rPr>
              <a:t>h=fspecial('laplacian');          </a:t>
            </a:r>
          </a:p>
          <a:p>
            <a:pPr eaLnBrk="0" fontAlgn="auto" hangingPunct="0">
              <a:spcBef>
                <a:spcPct val="20000"/>
              </a:spcBef>
              <a:spcAft>
                <a:spcPts val="0"/>
              </a:spcAft>
              <a:buClr>
                <a:schemeClr val="accent2"/>
              </a:buClr>
              <a:buSzPct val="75000"/>
              <a:buFontTx/>
              <a:buNone/>
              <a:defRPr/>
            </a:pPr>
            <a:r>
              <a:rPr kumimoji="1" lang="zh-CN" altLang="en-US" b="1" kern="0" dirty="0">
                <a:latin typeface="+mn-lt"/>
                <a:ea typeface="+mn-ea"/>
                <a:cs typeface="+mn-cs"/>
              </a:rPr>
              <a:t>%得到用于滤波的滤波器</a:t>
            </a:r>
          </a:p>
          <a:p>
            <a:pPr eaLnBrk="0" fontAlgn="auto" hangingPunct="0">
              <a:spcBef>
                <a:spcPct val="20000"/>
              </a:spcBef>
              <a:spcAft>
                <a:spcPts val="0"/>
              </a:spcAft>
              <a:buClr>
                <a:schemeClr val="accent2"/>
              </a:buClr>
              <a:buSzPct val="75000"/>
              <a:buFontTx/>
              <a:buNone/>
              <a:defRPr/>
            </a:pPr>
            <a:r>
              <a:rPr kumimoji="1" lang="zh-CN" altLang="en-US" b="1" kern="0" dirty="0">
                <a:latin typeface="+mn-lt"/>
                <a:ea typeface="+mn-ea"/>
                <a:cs typeface="+mn-cs"/>
              </a:rPr>
              <a:t>I2=filter2(h,I);</a:t>
            </a:r>
          </a:p>
          <a:p>
            <a:pPr eaLnBrk="0" fontAlgn="auto" hangingPunct="0">
              <a:spcBef>
                <a:spcPct val="20000"/>
              </a:spcBef>
              <a:spcAft>
                <a:spcPts val="0"/>
              </a:spcAft>
              <a:buClr>
                <a:schemeClr val="accent2"/>
              </a:buClr>
              <a:buSzPct val="75000"/>
              <a:buFontTx/>
              <a:buNone/>
              <a:defRPr/>
            </a:pPr>
            <a:r>
              <a:rPr kumimoji="1" lang="zh-CN" altLang="en-US" b="1" kern="0" dirty="0">
                <a:latin typeface="+mn-lt"/>
                <a:ea typeface="+mn-ea"/>
                <a:cs typeface="+mn-cs"/>
              </a:rPr>
              <a:t>subplot(121);imshow(I);</a:t>
            </a:r>
          </a:p>
          <a:p>
            <a:pPr eaLnBrk="0" fontAlgn="auto" hangingPunct="0">
              <a:spcBef>
                <a:spcPct val="20000"/>
              </a:spcBef>
              <a:spcAft>
                <a:spcPts val="0"/>
              </a:spcAft>
              <a:buClr>
                <a:schemeClr val="accent2"/>
              </a:buClr>
              <a:buSzPct val="75000"/>
              <a:buFontTx/>
              <a:buNone/>
              <a:defRPr/>
            </a:pPr>
            <a:r>
              <a:rPr kumimoji="1" lang="zh-CN" altLang="en-US" b="1" kern="0" dirty="0">
                <a:latin typeface="+mn-lt"/>
                <a:ea typeface="+mn-ea"/>
                <a:cs typeface="+mn-cs"/>
              </a:rPr>
              <a:t>xlabel('(a)原始图像');</a:t>
            </a:r>
          </a:p>
          <a:p>
            <a:pPr eaLnBrk="0" fontAlgn="auto" hangingPunct="0">
              <a:spcBef>
                <a:spcPct val="20000"/>
              </a:spcBef>
              <a:spcAft>
                <a:spcPts val="0"/>
              </a:spcAft>
              <a:buClr>
                <a:schemeClr val="accent2"/>
              </a:buClr>
              <a:buSzPct val="75000"/>
              <a:buFontTx/>
              <a:buNone/>
              <a:defRPr/>
            </a:pPr>
            <a:r>
              <a:rPr kumimoji="1" lang="zh-CN" altLang="en-US" b="1" kern="0" dirty="0">
                <a:latin typeface="+mn-lt"/>
                <a:ea typeface="+mn-ea"/>
                <a:cs typeface="+mn-cs"/>
              </a:rPr>
              <a:t>subplot(122);imshow(I2);</a:t>
            </a:r>
          </a:p>
          <a:p>
            <a:pPr eaLnBrk="0" fontAlgn="auto" hangingPunct="0">
              <a:spcBef>
                <a:spcPct val="20000"/>
              </a:spcBef>
              <a:spcAft>
                <a:spcPts val="0"/>
              </a:spcAft>
              <a:buClr>
                <a:schemeClr val="accent2"/>
              </a:buClr>
              <a:buSzPct val="75000"/>
              <a:buFontTx/>
              <a:buNone/>
              <a:defRPr/>
            </a:pPr>
            <a:r>
              <a:rPr kumimoji="1" lang="zh-CN" altLang="en-US" b="1" kern="0" dirty="0">
                <a:latin typeface="+mn-lt"/>
                <a:ea typeface="+mn-ea"/>
                <a:cs typeface="+mn-cs"/>
              </a:rPr>
              <a:t>xlabel('(b)滤波后图像')</a:t>
            </a:r>
          </a:p>
        </p:txBody>
      </p:sp>
      <p:pic>
        <p:nvPicPr>
          <p:cNvPr id="11162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4292600"/>
            <a:ext cx="4111625"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508500"/>
            <a:ext cx="4141788"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Picture 4" descr="Screen Shot 2018-04-08 at 10.53.13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4508500"/>
            <a:ext cx="1584325"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1088" y="4763"/>
            <a:ext cx="6164262" cy="1325562"/>
          </a:xfrm>
        </p:spPr>
        <p:txBody>
          <a:bodyPr/>
          <a:lstStyle/>
          <a:p>
            <a:pPr defTabSz="914400" eaLnBrk="1" fontAlgn="auto" hangingPunct="1">
              <a:lnSpc>
                <a:spcPct val="100000"/>
              </a:lnSpc>
              <a:spcAft>
                <a:spcPts val="0"/>
              </a:spcAft>
              <a:defRPr/>
            </a:pPr>
            <a:r>
              <a:rPr lang="en-US" altLang="zh-CN" cap="all" dirty="0">
                <a:solidFill>
                  <a:schemeClr val="tx2"/>
                </a:solidFill>
                <a:latin typeface="+mj-lt"/>
                <a:ea typeface="+mj-ea"/>
                <a:cs typeface="+mj-cs"/>
                <a:sym typeface="+mn-ea"/>
              </a:rPr>
              <a:t> </a:t>
            </a:r>
            <a:r>
              <a:rPr lang="zh-CN" altLang="en-US" cap="all" dirty="0">
                <a:solidFill>
                  <a:schemeClr val="tx2"/>
                </a:solidFill>
                <a:latin typeface="+mj-lt"/>
                <a:ea typeface="+mj-ea"/>
                <a:cs typeface="+mj-cs"/>
                <a:sym typeface="+mn-ea"/>
              </a:rPr>
              <a:t>梯度法图像输出方式比较。</a:t>
            </a:r>
            <a:r>
              <a:rPr lang="zh-CN" altLang="en-US" cap="all" dirty="0">
                <a:solidFill>
                  <a:schemeClr val="tx2"/>
                </a:solidFill>
                <a:latin typeface="+mj-lt"/>
                <a:ea typeface="+mj-ea"/>
                <a:cs typeface="+mj-cs"/>
              </a:rPr>
              <a:t/>
            </a:r>
            <a:br>
              <a:rPr lang="zh-CN" altLang="en-US" cap="all" dirty="0">
                <a:solidFill>
                  <a:schemeClr val="tx2"/>
                </a:solidFill>
                <a:latin typeface="+mj-lt"/>
                <a:ea typeface="+mj-ea"/>
                <a:cs typeface="+mj-cs"/>
              </a:rPr>
            </a:br>
            <a:endParaRPr lang="zh-CN" altLang="en-US" cap="all">
              <a:solidFill>
                <a:schemeClr val="tx2"/>
              </a:solidFill>
              <a:latin typeface="+mj-lt"/>
              <a:ea typeface="+mj-ea"/>
              <a:cs typeface="+mj-cs"/>
            </a:endParaRPr>
          </a:p>
        </p:txBody>
      </p:sp>
      <p:sp>
        <p:nvSpPr>
          <p:cNvPr id="113666" name="内容占位符 4"/>
          <p:cNvSpPr>
            <a:spLocks noGrp="1"/>
          </p:cNvSpPr>
          <p:nvPr>
            <p:ph idx="1"/>
          </p:nvPr>
        </p:nvSpPr>
        <p:spPr>
          <a:xfrm>
            <a:off x="628650" y="1966913"/>
            <a:ext cx="7886700" cy="4092575"/>
          </a:xfrm>
        </p:spPr>
        <p:txBody>
          <a:bodyPr/>
          <a:lstStyle/>
          <a:p>
            <a:pPr marL="0" indent="0">
              <a:buFont typeface="Wingdings" panose="05000000000000000000" charset="0"/>
              <a:buNone/>
            </a:pPr>
            <a:r>
              <a:rPr lang="zh-CN" altLang="en-US" sz="1600">
                <a:latin typeface="楷体" charset="0"/>
                <a:ea typeface="楷体" charset="0"/>
              </a:rPr>
              <a:t> clear all;                          </a:t>
            </a:r>
          </a:p>
          <a:p>
            <a:pPr marL="0" indent="0">
              <a:buFont typeface="Wingdings" panose="05000000000000000000" charset="0"/>
              <a:buNone/>
            </a:pPr>
            <a:r>
              <a:rPr lang="zh-CN" altLang="en-US" sz="1600">
                <a:latin typeface="楷体" charset="0"/>
                <a:ea typeface="楷体" charset="0"/>
              </a:rPr>
              <a:t>[I,map]=imread('eight.tif');       </a:t>
            </a:r>
          </a:p>
          <a:p>
            <a:pPr marL="0" indent="0">
              <a:buFont typeface="Wingdings" panose="05000000000000000000" charset="0"/>
              <a:buNone/>
            </a:pPr>
            <a:r>
              <a:rPr lang="zh-CN" altLang="en-US" sz="1600">
                <a:latin typeface="楷体" charset="0"/>
                <a:ea typeface="楷体" charset="0"/>
              </a:rPr>
              <a:t>subplot(2,2,1),imshow(I,map);      </a:t>
            </a:r>
            <a:endParaRPr lang="zh-CN" altLang="en-US" sz="1600" b="1">
              <a:solidFill>
                <a:srgbClr val="FF0000"/>
              </a:solidFill>
              <a:latin typeface="楷体" charset="0"/>
              <a:ea typeface="楷体" charset="0"/>
            </a:endParaRPr>
          </a:p>
          <a:p>
            <a:pPr marL="0" indent="0">
              <a:buFont typeface="Wingdings" panose="05000000000000000000" charset="0"/>
              <a:buNone/>
            </a:pPr>
            <a:r>
              <a:rPr lang="zh-CN" altLang="en-US" sz="1600">
                <a:latin typeface="楷体" charset="0"/>
                <a:ea typeface="楷体" charset="0"/>
              </a:rPr>
              <a:t>xlabel('(a)原始图像')            </a:t>
            </a:r>
          </a:p>
          <a:p>
            <a:pPr marL="0" indent="0">
              <a:buFont typeface="Wingdings" panose="05000000000000000000" charset="0"/>
              <a:buNone/>
            </a:pPr>
            <a:r>
              <a:rPr lang="zh-CN" altLang="en-US" sz="1600">
                <a:latin typeface="楷体" charset="0"/>
                <a:ea typeface="楷体" charset="0"/>
              </a:rPr>
              <a:t>I=double(I);                        </a:t>
            </a:r>
          </a:p>
          <a:p>
            <a:pPr marL="0" indent="0">
              <a:buFont typeface="Wingdings" panose="05000000000000000000" charset="0"/>
              <a:buNone/>
            </a:pPr>
            <a:r>
              <a:rPr lang="zh-CN" altLang="en-US" sz="1600">
                <a:latin typeface="楷体" charset="0"/>
                <a:ea typeface="楷体" charset="0"/>
              </a:rPr>
              <a:t>% 数据类型转换</a:t>
            </a:r>
          </a:p>
          <a:p>
            <a:pPr marL="0" indent="0">
              <a:buFont typeface="Wingdings" panose="05000000000000000000" charset="0"/>
              <a:buNone/>
            </a:pPr>
            <a:r>
              <a:rPr lang="zh-CN" altLang="en-US" sz="1600" b="1">
                <a:solidFill>
                  <a:srgbClr val="FF0000"/>
                </a:solidFill>
                <a:latin typeface="楷体" charset="0"/>
                <a:ea typeface="楷体" charset="0"/>
              </a:rPr>
              <a:t>[IX,IY]=gradient(I); </a:t>
            </a:r>
            <a:r>
              <a:rPr lang="zh-CN" altLang="en-US" sz="1600">
                <a:latin typeface="楷体" charset="0"/>
                <a:ea typeface="楷体" charset="0"/>
              </a:rPr>
              <a:t>               </a:t>
            </a:r>
          </a:p>
          <a:p>
            <a:pPr marL="0" indent="0">
              <a:buFont typeface="Wingdings" panose="05000000000000000000" charset="0"/>
              <a:buNone/>
            </a:pPr>
            <a:r>
              <a:rPr lang="zh-CN" altLang="en-US" sz="1600">
                <a:latin typeface="楷体" charset="0"/>
                <a:ea typeface="楷体" charset="0"/>
              </a:rPr>
              <a:t>% 梯度</a:t>
            </a:r>
          </a:p>
          <a:p>
            <a:pPr marL="0" indent="0">
              <a:buFont typeface="Wingdings" panose="05000000000000000000" charset="0"/>
              <a:buNone/>
            </a:pPr>
            <a:r>
              <a:rPr lang="zh-CN" altLang="en-US" sz="1600" b="1">
                <a:solidFill>
                  <a:srgbClr val="FF0000"/>
                </a:solidFill>
                <a:latin typeface="楷体" charset="0"/>
                <a:ea typeface="楷体" charset="0"/>
              </a:rPr>
              <a:t>GM=sqrt(IX.*IX+IY.*IY); </a:t>
            </a:r>
            <a:r>
              <a:rPr lang="zh-CN" altLang="en-US" sz="1600">
                <a:latin typeface="楷体" charset="0"/>
                <a:ea typeface="楷体" charset="0"/>
              </a:rPr>
              <a:t>                                     </a:t>
            </a:r>
          </a:p>
          <a:p>
            <a:pPr marL="0" indent="0">
              <a:buFont typeface="Wingdings" panose="05000000000000000000" charset="0"/>
              <a:buNone/>
            </a:pPr>
            <a:r>
              <a:rPr lang="zh-CN" altLang="en-US" sz="1600">
                <a:latin typeface="楷体" charset="0"/>
                <a:ea typeface="楷体" charset="0"/>
              </a:rPr>
              <a:t>subplot(2,2,2),imshow(</a:t>
            </a:r>
            <a:r>
              <a:rPr lang="en-US" altLang="zh-CN" sz="1600">
                <a:latin typeface="楷体" charset="0"/>
                <a:ea typeface="楷体" charset="0"/>
              </a:rPr>
              <a:t>GM</a:t>
            </a:r>
            <a:r>
              <a:rPr lang="zh-CN" altLang="en-US" sz="1600">
                <a:latin typeface="楷体" charset="0"/>
                <a:ea typeface="楷体" charset="0"/>
              </a:rPr>
              <a:t>,map);   </a:t>
            </a:r>
          </a:p>
          <a:p>
            <a:pPr marL="0" indent="0">
              <a:buFont typeface="Wingdings" panose="05000000000000000000" charset="0"/>
              <a:buNone/>
            </a:pPr>
            <a:r>
              <a:rPr lang="zh-CN" altLang="en-US" sz="1600">
                <a:latin typeface="楷体" charset="0"/>
                <a:ea typeface="楷体" charset="0"/>
              </a:rPr>
              <a:t> % 直接梯度值输出</a:t>
            </a:r>
          </a:p>
          <a:p>
            <a:pPr marL="0" indent="0">
              <a:buFont typeface="Wingdings" panose="05000000000000000000" charset="0"/>
              <a:buNone/>
            </a:pPr>
            <a:r>
              <a:rPr lang="zh-CN" altLang="en-US" sz="1600">
                <a:latin typeface="楷体" charset="0"/>
                <a:ea typeface="楷体" charset="0"/>
              </a:rPr>
              <a:t>xlabel('(b)梯度值 ')           </a:t>
            </a:r>
          </a:p>
          <a:p>
            <a:pPr marL="0" indent="0">
              <a:buFont typeface="Wingdings" panose="05000000000000000000" charset="0"/>
              <a:buNone/>
            </a:pPr>
            <a:r>
              <a:rPr lang="zh-CN" altLang="en-US" sz="1600">
                <a:latin typeface="楷体" charset="0"/>
                <a:ea typeface="楷体" charset="0"/>
              </a:rPr>
              <a:t>OUT2=I;                           </a:t>
            </a:r>
          </a:p>
          <a:p>
            <a:pPr marL="0" indent="0">
              <a:buFont typeface="Wingdings" panose="05000000000000000000" charset="0"/>
              <a:buNone/>
            </a:pPr>
            <a:endParaRPr lang="zh-CN" altLang="en-US" sz="1600">
              <a:latin typeface="楷体" charset="0"/>
              <a:ea typeface="楷体" charset="0"/>
            </a:endParaRPr>
          </a:p>
        </p:txBody>
      </p:sp>
      <p:sp>
        <p:nvSpPr>
          <p:cNvPr id="6" name="文本框 5"/>
          <p:cNvSpPr txBox="1"/>
          <p:nvPr/>
        </p:nvSpPr>
        <p:spPr>
          <a:xfrm>
            <a:off x="4392613" y="1143000"/>
            <a:ext cx="3711575" cy="5351463"/>
          </a:xfrm>
          <a:prstGeom prst="rect">
            <a:avLst/>
          </a:prstGeom>
          <a:noFill/>
        </p:spPr>
        <p:txBody>
          <a:bodyPr>
            <a:spAutoFit/>
          </a:bodyPr>
          <a:lstStyle/>
          <a:p>
            <a:pPr eaLnBrk="0" fontAlgn="auto" hangingPunct="0">
              <a:spcBef>
                <a:spcPct val="20000"/>
              </a:spcBef>
              <a:spcAft>
                <a:spcPts val="0"/>
              </a:spcAft>
              <a:buClr>
                <a:schemeClr val="accent2"/>
              </a:buClr>
              <a:buSzPct val="75000"/>
              <a:buFontTx/>
              <a:buNone/>
              <a:defRPr/>
            </a:pPr>
            <a:r>
              <a:rPr kumimoji="1" lang="zh-CN" altLang="en-US" sz="1600" b="1" kern="0" dirty="0">
                <a:solidFill>
                  <a:srgbClr val="FF0000"/>
                </a:solidFill>
                <a:latin typeface="+mn-lt"/>
                <a:ea typeface="+mn-ea"/>
                <a:cs typeface="+mn-cs"/>
                <a:sym typeface="+mn-ea"/>
              </a:rPr>
              <a:t>J=find(GM&gt;=15);	                   </a:t>
            </a:r>
            <a:endParaRPr kumimoji="1" lang="zh-CN" altLang="en-US" sz="1600" b="1" kern="0" dirty="0">
              <a:solidFill>
                <a:srgbClr val="FF0000"/>
              </a:solidFill>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b="1" kern="0" dirty="0">
                <a:solidFill>
                  <a:srgbClr val="FF0000"/>
                </a:solidFill>
                <a:latin typeface="+mn-lt"/>
                <a:ea typeface="+mn-ea"/>
                <a:cs typeface="+mn-cs"/>
                <a:sym typeface="+mn-ea"/>
              </a:rPr>
              <a:t> % 阈值处理</a:t>
            </a:r>
            <a:endParaRPr kumimoji="1" lang="zh-CN" altLang="en-US" sz="1600" b="1" kern="0" dirty="0">
              <a:solidFill>
                <a:srgbClr val="FF0000"/>
              </a:solidFill>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b="1" kern="0" dirty="0">
                <a:solidFill>
                  <a:srgbClr val="FF0000"/>
                </a:solidFill>
                <a:latin typeface="+mn-lt"/>
                <a:ea typeface="+mn-ea"/>
                <a:cs typeface="+mn-cs"/>
                <a:sym typeface="+mn-ea"/>
              </a:rPr>
              <a:t>OUT2(J)=GM(J); </a:t>
            </a:r>
            <a:r>
              <a:rPr kumimoji="1" lang="zh-CN" altLang="en-US" sz="1600" kern="0" dirty="0">
                <a:latin typeface="+mn-lt"/>
                <a:ea typeface="+mn-ea"/>
                <a:cs typeface="+mn-cs"/>
                <a:sym typeface="+mn-ea"/>
              </a:rPr>
              <a:t>                     </a:t>
            </a:r>
            <a:endParaRPr kumimoji="1" lang="zh-CN" altLang="en-US" sz="1600" kern="0" dirty="0">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subplot(2,2,3),imshow(OUT2,map)</a:t>
            </a:r>
            <a:r>
              <a:rPr kumimoji="1" lang="zh-CN" altLang="en-US" sz="1600" b="1" kern="0" dirty="0">
                <a:solidFill>
                  <a:srgbClr val="FF0000"/>
                </a:solidFill>
                <a:latin typeface="+mn-lt"/>
                <a:ea typeface="+mn-ea"/>
                <a:cs typeface="+mn-cs"/>
                <a:sym typeface="+mn-ea"/>
              </a:rPr>
              <a:t>;    </a:t>
            </a:r>
            <a:endParaRPr kumimoji="1" lang="zh-CN" altLang="en-US" sz="1600" kern="0" dirty="0">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xlabel('(c)加阈梯度值输出')   </a:t>
            </a: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 加阈梯度值输出</a:t>
            </a: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OUT3=I;                             </a:t>
            </a: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 输出图像</a:t>
            </a:r>
            <a:endParaRPr kumimoji="1" lang="zh-CN" altLang="en-US" sz="1600" kern="0" dirty="0">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b="1" kern="0" dirty="0">
                <a:solidFill>
                  <a:srgbClr val="FF0000"/>
                </a:solidFill>
                <a:latin typeface="+mn-lt"/>
                <a:ea typeface="+mn-ea"/>
                <a:cs typeface="+mn-cs"/>
                <a:sym typeface="+mn-ea"/>
              </a:rPr>
              <a:t>J=find(GM&gt;=20);                   </a:t>
            </a:r>
          </a:p>
          <a:p>
            <a:pPr eaLnBrk="0" fontAlgn="auto" hangingPunct="0">
              <a:spcBef>
                <a:spcPct val="20000"/>
              </a:spcBef>
              <a:spcAft>
                <a:spcPts val="0"/>
              </a:spcAft>
              <a:buClr>
                <a:schemeClr val="accent2"/>
              </a:buClr>
              <a:buSzPct val="75000"/>
              <a:buFontTx/>
              <a:buNone/>
              <a:defRPr/>
            </a:pPr>
            <a:r>
              <a:rPr kumimoji="1" lang="zh-CN" altLang="en-US" sz="1600" b="1" kern="0" dirty="0">
                <a:solidFill>
                  <a:srgbClr val="FF0000"/>
                </a:solidFill>
                <a:latin typeface="+mn-lt"/>
                <a:ea typeface="+mn-ea"/>
                <a:cs typeface="+mn-cs"/>
                <a:sym typeface="+mn-ea"/>
              </a:rPr>
              <a:t>  % 阈值黑白化</a:t>
            </a:r>
            <a:endParaRPr kumimoji="1" lang="zh-CN" altLang="en-US" sz="1600" b="1" kern="0" dirty="0">
              <a:solidFill>
                <a:srgbClr val="FF0000"/>
              </a:solidFill>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b="1" kern="0" dirty="0">
                <a:solidFill>
                  <a:srgbClr val="FF0000"/>
                </a:solidFill>
                <a:latin typeface="+mn-lt"/>
                <a:ea typeface="+mn-ea"/>
                <a:cs typeface="+mn-cs"/>
                <a:sym typeface="+mn-ea"/>
              </a:rPr>
              <a:t>OUT3(J)=255;    </a:t>
            </a:r>
            <a:r>
              <a:rPr kumimoji="1" lang="zh-CN" altLang="en-US" sz="1600" kern="0" dirty="0">
                <a:latin typeface="+mn-lt"/>
                <a:ea typeface="+mn-ea"/>
                <a:cs typeface="+mn-cs"/>
                <a:sym typeface="+mn-ea"/>
              </a:rPr>
              <a:t>                   </a:t>
            </a: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 % 设置为白色</a:t>
            </a:r>
            <a:endParaRPr kumimoji="1" lang="zh-CN" altLang="en-US" sz="1600" kern="0" dirty="0">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Q=find(GM&lt;20);                   </a:t>
            </a: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   % 阈值黑白化</a:t>
            </a:r>
            <a:endParaRPr kumimoji="1" lang="zh-CN" altLang="en-US" sz="1600" kern="0" dirty="0">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OUT3(Q)=0;                        </a:t>
            </a: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  % 设置为黑色</a:t>
            </a:r>
            <a:endParaRPr kumimoji="1" lang="zh-CN" altLang="en-US" sz="1600" kern="0" dirty="0">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subplot(2,2,4),imshow(OUT3,map);    </a:t>
            </a:r>
            <a:endParaRPr kumimoji="1" lang="zh-CN" altLang="en-US" sz="1600" kern="0" dirty="0">
              <a:latin typeface="+mn-lt"/>
              <a:ea typeface="+mn-ea"/>
              <a:cs typeface="+mn-cs"/>
            </a:endParaRPr>
          </a:p>
          <a:p>
            <a:pPr eaLnBrk="0" fontAlgn="auto" hangingPunct="0">
              <a:spcBef>
                <a:spcPct val="20000"/>
              </a:spcBef>
              <a:spcAft>
                <a:spcPts val="0"/>
              </a:spcAft>
              <a:buClr>
                <a:schemeClr val="accent2"/>
              </a:buClr>
              <a:buSzPct val="75000"/>
              <a:buFontTx/>
              <a:buNone/>
              <a:defRPr/>
            </a:pPr>
            <a:r>
              <a:rPr kumimoji="1" lang="zh-CN" altLang="en-US" sz="1600" kern="0" dirty="0">
                <a:latin typeface="+mn-lt"/>
                <a:ea typeface="+mn-ea"/>
                <a:cs typeface="+mn-cs"/>
                <a:sym typeface="+mn-ea"/>
              </a:rPr>
              <a:t>xlabel('(d)二值图像');              </a:t>
            </a:r>
            <a:r>
              <a:rPr lang="zh-CN" altLang="en-US" sz="1600" dirty="0">
                <a:latin typeface="+mn-lt"/>
                <a:ea typeface="+mn-ea"/>
                <a:cs typeface="+mn-cs"/>
                <a:sym typeface="+mn-ea"/>
              </a:rPr>
              <a:t>  </a:t>
            </a:r>
            <a:endParaRPr lang="zh-CN" altLang="en-US" sz="1600" dirty="0">
              <a:latin typeface="+mn-lt"/>
              <a:ea typeface="+mn-ea"/>
              <a:cs typeface="+mn-cs"/>
            </a:endParaRPr>
          </a:p>
        </p:txBody>
      </p:sp>
    </p:spTree>
  </p:cSld>
  <p:clrMapOvr>
    <a:masterClrMapping/>
  </p:clrMapOvr>
  <p:transition xmlns:p14="http://schemas.microsoft.com/office/powerpoint/2010/mai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title"/>
          </p:nvPr>
        </p:nvSpPr>
        <p:spPr>
          <a:xfrm>
            <a:off x="2351088" y="4763"/>
            <a:ext cx="6164262" cy="1325562"/>
          </a:xfrm>
        </p:spPr>
        <p:txBody>
          <a:bodyPr/>
          <a:lstStyle/>
          <a:p>
            <a:endParaRPr lang="zh-CN" altLang="en-US">
              <a:latin typeface="楷体" charset="0"/>
              <a:ea typeface="楷体" charset="0"/>
            </a:endParaRPr>
          </a:p>
        </p:txBody>
      </p:sp>
      <p:sp>
        <p:nvSpPr>
          <p:cNvPr id="115714" name="内容占位符 2"/>
          <p:cNvSpPr>
            <a:spLocks noGrp="1"/>
          </p:cNvSpPr>
          <p:nvPr>
            <p:ph idx="1"/>
          </p:nvPr>
        </p:nvSpPr>
        <p:spPr>
          <a:xfrm>
            <a:off x="628650" y="1966913"/>
            <a:ext cx="7886700" cy="4092575"/>
          </a:xfrm>
        </p:spPr>
        <p:txBody>
          <a:bodyPr/>
          <a:lstStyle/>
          <a:p>
            <a:endParaRPr lang="zh-CN" altLang="en-US">
              <a:latin typeface="楷体" charset="0"/>
              <a:ea typeface="楷体" charset="0"/>
            </a:endParaRPr>
          </a:p>
        </p:txBody>
      </p:sp>
      <p:pic>
        <p:nvPicPr>
          <p:cNvPr id="11571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781300"/>
            <a:ext cx="8643938"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noChangeArrowheads="1"/>
          </p:cNvSpPr>
          <p:nvPr>
            <p:ph type="title"/>
          </p:nvPr>
        </p:nvSpPr>
        <p:spPr>
          <a:xfrm>
            <a:off x="2351088" y="4763"/>
            <a:ext cx="6164262" cy="1325562"/>
          </a:xfrm>
        </p:spPr>
        <p:txBody>
          <a:bodyPr/>
          <a:lstStyle/>
          <a:p>
            <a:pPr eaLnBrk="1" hangingPunct="1"/>
            <a:r>
              <a:rPr lang="en-US" altLang="zh-CN">
                <a:latin typeface="Times New Roman" charset="0"/>
                <a:ea typeface="ＭＳ Ｐゴシック" charset="0"/>
              </a:rPr>
              <a:t>5.3.2  直方图增强</a:t>
            </a:r>
          </a:p>
        </p:txBody>
      </p:sp>
      <p:sp>
        <p:nvSpPr>
          <p:cNvPr id="24578" name="内容占位符 2"/>
          <p:cNvSpPr>
            <a:spLocks noGrp="1"/>
          </p:cNvSpPr>
          <p:nvPr>
            <p:ph idx="1"/>
          </p:nvPr>
        </p:nvSpPr>
        <p:spPr>
          <a:xfrm>
            <a:off x="628650" y="1966913"/>
            <a:ext cx="7886700" cy="4092575"/>
          </a:xfrm>
        </p:spPr>
        <p:txBody>
          <a:bodyPr/>
          <a:lstStyle/>
          <a:p>
            <a:pPr eaLnBrk="1" hangingPunct="1">
              <a:lnSpc>
                <a:spcPct val="100000"/>
              </a:lnSpc>
            </a:pPr>
            <a:r>
              <a:rPr lang="zh-CN" altLang="en-US" sz="2400">
                <a:latin typeface="Times New Roman" charset="0"/>
                <a:ea typeface="ＭＳ Ｐゴシック" charset="0"/>
              </a:rPr>
              <a:t>图像的灰度直方图表示灰度图像中具有每种灰度的像素的个数，反映了图像中每种灰度级出现的频率，是图像的基本统计特征之一。</a:t>
            </a:r>
          </a:p>
          <a:p>
            <a:pPr eaLnBrk="1" hangingPunct="1">
              <a:lnSpc>
                <a:spcPct val="100000"/>
              </a:lnSpc>
            </a:pPr>
            <a:r>
              <a:rPr lang="zh-CN" altLang="en-US" sz="2400">
                <a:latin typeface="Times New Roman" charset="0"/>
                <a:ea typeface="ＭＳ Ｐゴシック" charset="0"/>
              </a:rPr>
              <a:t>直方图均衡方法因为其有效性和简单性己成为图像对比度增强的最常用方法。其基本思想是根据输入图像的灰度概率分布来确定其对应的输出灰度值，通过扩展图像的动态范围达到提升图像对比度的目的。</a:t>
            </a:r>
          </a:p>
          <a:p>
            <a:pPr eaLnBrk="1" hangingPunct="1">
              <a:buFont typeface="Wingdings" panose="05000000000000000000" charset="0"/>
              <a:buNone/>
            </a:pPr>
            <a:endParaRPr lang="zh-CN" altLang="en-US" sz="2400">
              <a:latin typeface="Times New Roman"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矩形 3"/>
          <p:cNvSpPr>
            <a:spLocks noChangeArrowheads="1"/>
          </p:cNvSpPr>
          <p:nvPr/>
        </p:nvSpPr>
        <p:spPr bwMode="auto">
          <a:xfrm>
            <a:off x="1223963" y="2468563"/>
            <a:ext cx="67183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r>
              <a:rPr lang="zh-CN" altLang="en-US" sz="4000" b="1">
                <a:solidFill>
                  <a:srgbClr val="009900"/>
                </a:solidFill>
                <a:latin typeface="Gulim" charset="0"/>
              </a:rPr>
              <a:t>参考教材第五章</a:t>
            </a:r>
            <a:r>
              <a:rPr lang="en-US" altLang="zh-CN" sz="4000" b="1">
                <a:solidFill>
                  <a:srgbClr val="009900"/>
                </a:solidFill>
                <a:latin typeface="Gulim" charset="0"/>
              </a:rPr>
              <a:t>p171</a:t>
            </a:r>
          </a:p>
          <a:p>
            <a:pPr algn="ctr" latinLnBrk="1"/>
            <a:r>
              <a:rPr lang="en-US" altLang="zh-CN" sz="4000">
                <a:sym typeface="黑体" charset="0"/>
              </a:rPr>
              <a:t>histogram ['hɪstəɡræm] 直方图</a:t>
            </a:r>
            <a:endParaRPr lang="en-US" altLang="zh-CN" sz="4000" b="1">
              <a:solidFill>
                <a:srgbClr val="009900"/>
              </a:solidFill>
              <a:latin typeface="Gulim"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467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4674"/>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7023"/>
  <p:tag name="KSO_WM_TAG_VERSION" val="1.0"/>
  <p:tag name="KSO_WM_TEMPLATE_THUMBS_INDEX" val="1、2、4、6、7、9、13、14、17、19、20、23、28、31、33、38"/>
  <p:tag name="KSO_WM_BEAUTIFY_FLAG" val="#wm#"/>
</p:tagLst>
</file>

<file path=ppt/theme/theme1.xml><?xml version="1.0" encoding="utf-8"?>
<a:theme xmlns:a="http://schemas.openxmlformats.org/drawingml/2006/main" name="1_自定义设计方案">
  <a:themeElements>
    <a:clrScheme name="自定义 19">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Hardcover</Template>
  <TotalTime>3228</TotalTime>
  <Words>4119</Words>
  <Application>Microsoft Macintosh PowerPoint</Application>
  <PresentationFormat>On-screen Show (4:3)</PresentationFormat>
  <Paragraphs>552</Paragraphs>
  <Slides>79</Slides>
  <Notes>20</Notes>
  <HiddenSlides>3</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79</vt:i4>
      </vt:variant>
    </vt:vector>
  </HeadingPairs>
  <TitlesOfParts>
    <vt:vector size="101" baseType="lpstr">
      <vt:lpstr>Book Antiqua</vt:lpstr>
      <vt:lpstr>宋体</vt:lpstr>
      <vt:lpstr>Arial</vt:lpstr>
      <vt:lpstr>楷体</vt:lpstr>
      <vt:lpstr>ＭＳ Ｐゴシック</vt:lpstr>
      <vt:lpstr>Calibri</vt:lpstr>
      <vt:lpstr>黑体</vt:lpstr>
      <vt:lpstr>方正兰亭黑简体</vt:lpstr>
      <vt:lpstr>Times New Roman</vt:lpstr>
      <vt:lpstr>Wingdings</vt:lpstr>
      <vt:lpstr>Zapf Dingbats</vt:lpstr>
      <vt:lpstr>Gulim</vt:lpstr>
      <vt:lpstr>Adobe 楷体 Std R</vt:lpstr>
      <vt:lpstr>方正大标宋简体</vt:lpstr>
      <vt:lpstr>Franklin Gothic Book</vt:lpstr>
      <vt:lpstr>华文楷体</vt:lpstr>
      <vt:lpstr>Wingdings 2</vt:lpstr>
      <vt:lpstr>+mn-ea</vt:lpstr>
      <vt:lpstr>新細明體</vt:lpstr>
      <vt:lpstr>1_自定义设计方案</vt:lpstr>
      <vt:lpstr>Equation</vt:lpstr>
      <vt:lpstr>Microsoft Equation</vt:lpstr>
      <vt:lpstr>5.1  图像增强技术介绍</vt:lpstr>
      <vt:lpstr>PowerPoint Presentation</vt:lpstr>
      <vt:lpstr>空域内的图像增强</vt:lpstr>
      <vt:lpstr>PowerPoint Presentation</vt:lpstr>
      <vt:lpstr>5.3  空域内的图像增强</vt:lpstr>
      <vt:lpstr>5.3.1  灰度变换增强</vt:lpstr>
      <vt:lpstr>自编程绘制图像的直方图 5-1 </vt:lpstr>
      <vt:lpstr>5.3.2  直方图增强</vt:lpstr>
      <vt:lpstr>PowerPoint Presentation</vt:lpstr>
      <vt:lpstr>PowerPoint Presentation</vt:lpstr>
      <vt:lpstr>PowerPoint Presentation</vt:lpstr>
      <vt:lpstr>直方图 </vt:lpstr>
      <vt:lpstr>直方图 </vt:lpstr>
      <vt:lpstr>直方图 </vt:lpstr>
      <vt:lpstr>什么是灰度直方图</vt:lpstr>
      <vt:lpstr>什么叫灰度图</vt:lpstr>
      <vt:lpstr>imhist函数调用格式</vt:lpstr>
      <vt:lpstr>图像的直方图</vt:lpstr>
      <vt:lpstr>PowerPoint Presentation</vt:lpstr>
      <vt:lpstr>灰度直方图均衡化</vt:lpstr>
      <vt:lpstr>图像的直方图均衡化</vt:lpstr>
      <vt:lpstr>PowerPoint Presentation</vt:lpstr>
      <vt:lpstr>PowerPoint Presentation</vt:lpstr>
      <vt:lpstr>PowerPoint Presentation</vt:lpstr>
      <vt:lpstr>5-12</vt:lpstr>
      <vt:lpstr>直方图均衡化 中的数学原理</vt:lpstr>
      <vt:lpstr>PowerPoint Presentation</vt:lpstr>
      <vt:lpstr>直方图变化</vt:lpstr>
      <vt:lpstr>PowerPoint Presentation</vt:lpstr>
      <vt:lpstr>概率密度函数和概率分布函数之间的区别</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课堂练习</vt:lpstr>
      <vt:lpstr>PowerPoint Presentation</vt:lpstr>
      <vt:lpstr>图像的统计特性 </vt:lpstr>
      <vt:lpstr>5.4.2  图像的标准差</vt:lpstr>
      <vt:lpstr>5.4.3  图像的相关系数</vt:lpstr>
      <vt:lpstr>5.4.4  图像的等高线</vt:lpstr>
      <vt:lpstr>空域滤波</vt:lpstr>
      <vt:lpstr>5.5  空域滤波</vt:lpstr>
      <vt:lpstr>PowerPoint Presentation</vt:lpstr>
      <vt:lpstr>5.5.1  线性空域滤波</vt:lpstr>
      <vt:lpstr>对图像进行均值滤波</vt:lpstr>
      <vt:lpstr>PowerPoint Presentation</vt:lpstr>
      <vt:lpstr>PowerPoint Presentation</vt:lpstr>
      <vt:lpstr>图像噪声模型</vt:lpstr>
      <vt:lpstr>6.2.1  噪声介绍</vt:lpstr>
      <vt:lpstr>PowerPoint Presentation</vt:lpstr>
      <vt:lpstr>白噪声</vt:lpstr>
      <vt:lpstr>PowerPoint Presentation</vt:lpstr>
      <vt:lpstr>imnoise</vt:lpstr>
      <vt:lpstr>imnoise</vt:lpstr>
      <vt:lpstr>通过函数conv2对图像进行平滑</vt:lpstr>
      <vt:lpstr>Convolution 卷积运算 </vt:lpstr>
      <vt:lpstr>用filter2函数对图像进行平滑滤波</vt:lpstr>
      <vt:lpstr>filter2函数</vt:lpstr>
      <vt:lpstr>Fspecial 用于建立预定义的滤波算子。</vt:lpstr>
      <vt:lpstr>Fspecial 用于建立预定义的滤波算子。</vt:lpstr>
      <vt:lpstr>5.5.2  非线性空域滤波</vt:lpstr>
      <vt:lpstr>通过函数midfilt2对函数进行中值滤波</vt:lpstr>
      <vt:lpstr>PowerPoint Presentation</vt:lpstr>
      <vt:lpstr>5-22 调用ordfilt2函数来实现中值滤波</vt:lpstr>
      <vt:lpstr>5-23自适应滤波器</vt:lpstr>
      <vt:lpstr>锐化空间滤波器</vt:lpstr>
      <vt:lpstr>PowerPoint Presentation</vt:lpstr>
      <vt:lpstr>一阶微分锐化</vt:lpstr>
      <vt:lpstr>一阶微分锐化——罗伯特交叉梯度算子</vt:lpstr>
      <vt:lpstr>一阶微分锐化——Sobel算子</vt:lpstr>
      <vt:lpstr>二阶微分锐化——拉普拉斯算子</vt:lpstr>
      <vt:lpstr>PowerPoint Presentation</vt:lpstr>
      <vt:lpstr>通过拉普拉斯算子对图像进行滤波</vt:lpstr>
      <vt:lpstr> 梯度法图像输出方式比较。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MATLAB图像处理基础</dc:title>
  <dc:creator>fan</dc:creator>
  <cp:lastModifiedBy>建南 蒋</cp:lastModifiedBy>
  <cp:revision>225</cp:revision>
  <dcterms:created xsi:type="dcterms:W3CDTF">2013-01-05T07:32:00Z</dcterms:created>
  <dcterms:modified xsi:type="dcterms:W3CDTF">2018-06-14T02:49:15Z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ies>
</file>